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2" r:id="rId5"/>
    <p:sldMasterId id="2147483692" r:id="rId6"/>
    <p:sldMasterId id="2147483702" r:id="rId7"/>
  </p:sldMasterIdLst>
  <p:sldIdLst>
    <p:sldId id="259" r:id="rId8"/>
    <p:sldId id="260" r:id="rId9"/>
    <p:sldId id="261" r:id="rId10"/>
    <p:sldId id="288"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87" r:id="rId24"/>
    <p:sldId id="274" r:id="rId25"/>
    <p:sldId id="275" r:id="rId26"/>
    <p:sldId id="276" r:id="rId27"/>
    <p:sldId id="277" r:id="rId28"/>
    <p:sldId id="278" r:id="rId29"/>
    <p:sldId id="279" r:id="rId30"/>
    <p:sldId id="280" r:id="rId31"/>
    <p:sldId id="281" r:id="rId32"/>
    <p:sldId id="282" r:id="rId33"/>
    <p:sldId id="284" r:id="rId34"/>
    <p:sldId id="285" r:id="rId35"/>
    <p:sldId id="286" r:id="rId36"/>
    <p:sldId id="28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638"/>
    <p:restoredTop sz="94690"/>
  </p:normalViewPr>
  <p:slideViewPr>
    <p:cSldViewPr>
      <p:cViewPr varScale="1">
        <p:scale>
          <a:sx n="69" d="100"/>
          <a:sy n="69" d="100"/>
        </p:scale>
        <p:origin x="77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viewProps" Target="viewProps.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ASHP PP template no words-01-min.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1524000" y="2130425"/>
            <a:ext cx="6705600" cy="1470025"/>
          </a:xfrm>
        </p:spPr>
        <p:txBody>
          <a:bodyPr>
            <a:noAutofit/>
          </a:bodyPr>
          <a:lstStyle>
            <a:lvl1pPr>
              <a:defRPr sz="5400" b="1"/>
            </a:lvl1pPr>
          </a:lstStyle>
          <a:p>
            <a:r>
              <a:rPr lang="en-US" dirty="0"/>
              <a:t>CLICK TO EDIT MASTER TITLE STYLE</a:t>
            </a:r>
          </a:p>
        </p:txBody>
      </p:sp>
      <p:sp>
        <p:nvSpPr>
          <p:cNvPr id="3" name="Subtitle 2"/>
          <p:cNvSpPr>
            <a:spLocks noGrp="1"/>
          </p:cNvSpPr>
          <p:nvPr>
            <p:ph type="subTitle" idx="1"/>
          </p:nvPr>
        </p:nvSpPr>
        <p:spPr>
          <a:xfrm>
            <a:off x="1524000" y="3886200"/>
            <a:ext cx="6400800" cy="1447800"/>
          </a:xfrm>
        </p:spPr>
        <p:txBody>
          <a:bodyPr/>
          <a:lstStyle>
            <a:lvl1pPr marL="0" indent="0" algn="l">
              <a:buNone/>
              <a:defRPr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ASHP PP template no words-01-min.jpg"/>
          <p:cNvPicPr>
            <a:picLocks noChangeAspect="1"/>
          </p:cNvPicPr>
          <p:nvPr userDrawn="1"/>
        </p:nvPicPr>
        <p:blipFill>
          <a:blip r:embed="rId2" cstate="print"/>
          <a:stretch>
            <a:fillRect/>
          </a:stretch>
        </p:blipFill>
        <p:spPr>
          <a:xfrm>
            <a:off x="0" y="0"/>
            <a:ext cx="9144000" cy="6858000"/>
          </a:xfrm>
          <a:prstGeom prst="rect">
            <a:avLst/>
          </a:prstGeom>
        </p:spPr>
      </p:pic>
      <p:sp>
        <p:nvSpPr>
          <p:cNvPr id="8" name="Title 1"/>
          <p:cNvSpPr>
            <a:spLocks noGrp="1"/>
          </p:cNvSpPr>
          <p:nvPr>
            <p:ph type="ctrTitle" hasCustomPrompt="1"/>
          </p:nvPr>
        </p:nvSpPr>
        <p:spPr>
          <a:xfrm>
            <a:off x="1524000" y="2130425"/>
            <a:ext cx="6705600" cy="1470025"/>
          </a:xfrm>
        </p:spPr>
        <p:txBody>
          <a:bodyPr>
            <a:noAutofit/>
          </a:bodyPr>
          <a:lstStyle>
            <a:lvl1pPr>
              <a:defRPr sz="5400" b="1">
                <a:solidFill>
                  <a:srgbClr val="BAE3F7"/>
                </a:solidFill>
              </a:defRPr>
            </a:lvl1pPr>
          </a:lstStyle>
          <a:p>
            <a:r>
              <a:rPr lang="en-US" dirty="0"/>
              <a:t>CLICK TO EDIT MASTER TITLE STYLE</a:t>
            </a:r>
          </a:p>
        </p:txBody>
      </p:sp>
      <p:sp>
        <p:nvSpPr>
          <p:cNvPr id="9" name="Subtitle 2"/>
          <p:cNvSpPr>
            <a:spLocks noGrp="1"/>
          </p:cNvSpPr>
          <p:nvPr>
            <p:ph type="subTitle" idx="1"/>
          </p:nvPr>
        </p:nvSpPr>
        <p:spPr>
          <a:xfrm>
            <a:off x="1524000" y="3886200"/>
            <a:ext cx="6400800" cy="1752600"/>
          </a:xfrm>
        </p:spPr>
        <p:txBody>
          <a:bodyPr/>
          <a:lstStyle>
            <a:lvl1pPr marL="0" indent="0" algn="l">
              <a:buNone/>
              <a:defRPr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57200" y="6264275"/>
            <a:ext cx="2133600" cy="365125"/>
          </a:xfrm>
        </p:spPr>
        <p:txBody>
          <a:bodyPr/>
          <a:lstStyle/>
          <a:p>
            <a:fld id="{5709DE64-BED2-4487-B404-63453A86365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090987"/>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5908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457200" y="6264275"/>
            <a:ext cx="2133600" cy="365125"/>
          </a:xfrm>
        </p:spPr>
        <p:txBody>
          <a:bodyPr/>
          <a:lstStyle/>
          <a:p>
            <a:fld id="{5709DE64-BED2-4487-B404-63453A86365D}"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a:spLocks noGrp="1"/>
          </p:cNvSpPr>
          <p:nvPr>
            <p:ph type="sldNum" sz="quarter" idx="12"/>
          </p:nvPr>
        </p:nvSpPr>
        <p:spPr>
          <a:xfrm>
            <a:off x="457200" y="6264275"/>
            <a:ext cx="2133600" cy="365125"/>
          </a:xfrm>
        </p:spPr>
        <p:txBody>
          <a:bodyPr/>
          <a:lstStyle/>
          <a:p>
            <a:fld id="{5709DE64-BED2-4487-B404-63453A86365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2"/>
          </p:nvPr>
        </p:nvSpPr>
        <p:spPr>
          <a:xfrm>
            <a:off x="457200" y="6264275"/>
            <a:ext cx="2133600" cy="365125"/>
          </a:xfrm>
        </p:spPr>
        <p:txBody>
          <a:bodyPr/>
          <a:lstStyle/>
          <a:p>
            <a:fld id="{5709DE64-BED2-4487-B404-63453A86365D}"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457200" y="6264275"/>
            <a:ext cx="2133600" cy="365125"/>
          </a:xfrm>
        </p:spPr>
        <p:txBody>
          <a:bodyPr/>
          <a:lstStyle/>
          <a:p>
            <a:fld id="{5709DE64-BED2-4487-B404-63453A86365D}"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457200" y="6264275"/>
            <a:ext cx="2133600" cy="365125"/>
          </a:xfrm>
        </p:spPr>
        <p:txBody>
          <a:bodyPr/>
          <a:lstStyle/>
          <a:p>
            <a:fld id="{5709DE64-BED2-4487-B404-63453A86365D}"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457200" y="6264275"/>
            <a:ext cx="2133600" cy="365125"/>
          </a:xfrm>
        </p:spPr>
        <p:txBody>
          <a:bodyPr/>
          <a:lstStyle/>
          <a:p>
            <a:fld id="{5709DE64-BED2-4487-B404-63453A86365D}"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A417A-8D5F-4565-AD2D-FBA25D5E1346}"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C89EF-81EB-4F20-913A-8F8B4BA98DD6}"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57600" y="228600"/>
            <a:ext cx="5029200" cy="1143000"/>
          </a:xfrm>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C89EF-81EB-4F20-913A-8F8B4BA98DD6}"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hasCustomPrompt="1"/>
          </p:nvPr>
        </p:nvSpPr>
        <p:spPr>
          <a:xfrm>
            <a:off x="3657600" y="228600"/>
            <a:ext cx="5029200" cy="1143000"/>
          </a:xfrm>
        </p:spPr>
        <p:txBody>
          <a:bodyPr/>
          <a:lstStyle/>
          <a:p>
            <a:r>
              <a:rPr lang="en-US" dirty="0"/>
              <a:t>CLICK TO EDIT MASTER TITLE STYLE</a:t>
            </a:r>
          </a:p>
        </p:txBody>
      </p:sp>
      <p:sp>
        <p:nvSpPr>
          <p:cNvPr id="11" name="Slide Number Placeholder 5"/>
          <p:cNvSpPr>
            <a:spLocks noGrp="1"/>
          </p:cNvSpPr>
          <p:nvPr>
            <p:ph type="sldNum" sz="quarter"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C89EF-81EB-4F20-913A-8F8B4BA98DD6}"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C89EF-81EB-4F20-913A-8F8B4BA98DD6}"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C89EF-81EB-4F20-913A-8F8B4BA98DD6}"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4780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667000"/>
            <a:ext cx="30083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C89EF-81EB-4F20-913A-8F8B4BA98DD6}"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905000" y="51054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905000" y="9175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905000" y="5672138"/>
            <a:ext cx="5486400" cy="5762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C89EF-81EB-4F20-913A-8F8B4BA98DD6}"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b="1">
                <a:solidFill>
                  <a:srgbClr val="F2760E"/>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478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2743200"/>
            <a:ext cx="8229600" cy="3382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8E9F0-81E6-4C78-8298-AA02B28F5A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862387"/>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3622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219200"/>
            <a:ext cx="8229600" cy="1143000"/>
          </a:xfrm>
        </p:spPr>
        <p:txBody>
          <a:bodyPr/>
          <a:lstStyle/>
          <a:p>
            <a:r>
              <a:rPr lang="en-US" dirty="0"/>
              <a:t>CLICK TO EDIT MASTER TITLE STYLE</a:t>
            </a:r>
          </a:p>
        </p:txBody>
      </p:sp>
      <p:sp>
        <p:nvSpPr>
          <p:cNvPr id="3" name="Content Placeholder 2"/>
          <p:cNvSpPr>
            <a:spLocks noGrp="1"/>
          </p:cNvSpPr>
          <p:nvPr>
            <p:ph sz="half" idx="1"/>
          </p:nvPr>
        </p:nvSpPr>
        <p:spPr>
          <a:xfrm>
            <a:off x="457200" y="2514600"/>
            <a:ext cx="4038600" cy="3611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2514600"/>
            <a:ext cx="4038600" cy="3611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8E9F0-81E6-4C78-8298-AA02B28F5A0E}"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147763"/>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24082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3200400"/>
            <a:ext cx="4040188" cy="29352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24082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200400"/>
            <a:ext cx="4041775" cy="2925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5"/>
          <p:cNvSpPr>
            <a:spLocks noGrp="1"/>
          </p:cNvSpPr>
          <p:nvPr>
            <p:ph type="sldNum" sz="quarter"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8E9F0-81E6-4C78-8298-AA02B28F5A0E}"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0"/>
            <a:ext cx="8229600" cy="1143000"/>
          </a:xfrm>
        </p:spPr>
        <p:txBody>
          <a:bodyPr/>
          <a:lstStyle/>
          <a:p>
            <a:r>
              <a:rPr lang="en-US" dirty="0"/>
              <a:t>CLICK TO EDIT MASTER TITLE STYLE</a:t>
            </a: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8E9F0-81E6-4C78-8298-AA02B28F5A0E}"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8E9F0-81E6-4C78-8298-AA02B28F5A0E}"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287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667000"/>
            <a:ext cx="30083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8E9F0-81E6-4C78-8298-AA02B28F5A0E}"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8E9F0-81E6-4C78-8298-AA02B28F5A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A417A-8D5F-4565-AD2D-FBA25D5E13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a:spLocks noGrp="1"/>
          </p:cNvSpPr>
          <p:nvPr>
            <p:ph type="sldNum" sz="quarter"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A417A-8D5F-4565-AD2D-FBA25D5E13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A417A-8D5F-4565-AD2D-FBA25D5E13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A417A-8D5F-4565-AD2D-FBA25D5E13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A417A-8D5F-4565-AD2D-FBA25D5E134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A417A-8D5F-4565-AD2D-FBA25D5E134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3.jpe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5.jpe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6.jpe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ASHP PP template no words-05-min.jpg"/>
          <p:cNvPicPr>
            <a:picLocks noChangeAspect="1"/>
          </p:cNvPicPr>
          <p:nvPr/>
        </p:nvPicPr>
        <p:blipFill>
          <a:blip r:embed="rId11"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A417A-8D5F-4565-AD2D-FBA25D5E13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l" defTabSz="914400" rtl="0" eaLnBrk="1" latinLnBrk="0" hangingPunct="1">
        <a:spcBef>
          <a:spcPct val="0"/>
        </a:spcBef>
        <a:buNone/>
        <a:defRPr sz="4000" b="1" kern="1200">
          <a:solidFill>
            <a:srgbClr val="F2760E"/>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b="1" kern="1200">
          <a:solidFill>
            <a:srgbClr val="2068BA"/>
          </a:solidFill>
          <a:latin typeface="+mn-lt"/>
          <a:ea typeface="+mn-ea"/>
          <a:cs typeface="+mn-cs"/>
        </a:defRPr>
      </a:lvl1pPr>
      <a:lvl2pPr marL="742950" indent="-285750" algn="l" defTabSz="914400" rtl="0" eaLnBrk="1" latinLnBrk="0" hangingPunct="1">
        <a:spcBef>
          <a:spcPct val="20000"/>
        </a:spcBef>
        <a:buClr>
          <a:srgbClr val="F2760E"/>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rgbClr val="F2760E"/>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rgbClr val="F2760E"/>
        </a:buClr>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Clr>
          <a:srgbClr val="F2760E"/>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ASHP PP template no words-03-min.jpg"/>
          <p:cNvPicPr>
            <a:picLocks noChangeAspect="1"/>
          </p:cNvPicPr>
          <p:nvPr/>
        </p:nvPicPr>
        <p:blipFill>
          <a:blip r:embed="rId11"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bg1"/>
                </a:solidFill>
              </a:defRPr>
            </a:lvl1pPr>
          </a:lstStyle>
          <a:p>
            <a:fld id="{5709DE64-BED2-4487-B404-63453A86365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Lst>
  <p:txStyles>
    <p:titleStyle>
      <a:lvl1pPr algn="l" defTabSz="914400" rtl="0" eaLnBrk="1" latinLnBrk="0" hangingPunct="1">
        <a:spcBef>
          <a:spcPct val="0"/>
        </a:spcBef>
        <a:buNone/>
        <a:defRPr sz="4000" b="1" kern="1200">
          <a:solidFill>
            <a:srgbClr val="BAE3F7"/>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1pPr>
      <a:lvl2pPr marL="742950" indent="-285750" algn="l" defTabSz="914400" rtl="0" eaLnBrk="1" latinLnBrk="0" hangingPunct="1">
        <a:spcBef>
          <a:spcPct val="20000"/>
        </a:spcBef>
        <a:buClr>
          <a:srgbClr val="F2760E"/>
        </a:buClr>
        <a:buFont typeface="Arial" pitchFamily="34" charset="0"/>
        <a:buChar char="–"/>
        <a:defRPr sz="2000" kern="1200">
          <a:solidFill>
            <a:schemeClr val="bg1"/>
          </a:solidFill>
          <a:latin typeface="+mn-lt"/>
          <a:ea typeface="+mn-ea"/>
          <a:cs typeface="+mn-cs"/>
        </a:defRPr>
      </a:lvl2pPr>
      <a:lvl3pPr marL="1143000" indent="-228600" algn="l" defTabSz="914400" rtl="0" eaLnBrk="1" latinLnBrk="0" hangingPunct="1">
        <a:spcBef>
          <a:spcPct val="20000"/>
        </a:spcBef>
        <a:buClr>
          <a:srgbClr val="F2760E"/>
        </a:buClr>
        <a:buFont typeface="Arial" pitchFamily="34" charset="0"/>
        <a:buChar char="•"/>
        <a:defRPr sz="1800" kern="1200">
          <a:solidFill>
            <a:schemeClr val="bg1"/>
          </a:solidFill>
          <a:latin typeface="+mn-lt"/>
          <a:ea typeface="+mn-ea"/>
          <a:cs typeface="+mn-cs"/>
        </a:defRPr>
      </a:lvl3pPr>
      <a:lvl4pPr marL="1600200" indent="-228600" algn="l" defTabSz="914400" rtl="0" eaLnBrk="1" latinLnBrk="0" hangingPunct="1">
        <a:spcBef>
          <a:spcPct val="20000"/>
        </a:spcBef>
        <a:buClr>
          <a:srgbClr val="F2760E"/>
        </a:buClr>
        <a:buFont typeface="Arial" pitchFamily="34" charset="0"/>
        <a:buChar char="–"/>
        <a:defRPr sz="1600" kern="1200">
          <a:solidFill>
            <a:schemeClr val="bg1"/>
          </a:solidFill>
          <a:latin typeface="+mn-lt"/>
          <a:ea typeface="+mn-ea"/>
          <a:cs typeface="+mn-cs"/>
        </a:defRPr>
      </a:lvl4pPr>
      <a:lvl5pPr marL="2057400" indent="-228600" algn="l" defTabSz="914400" rtl="0" eaLnBrk="1" latinLnBrk="0" hangingPunct="1">
        <a:spcBef>
          <a:spcPct val="20000"/>
        </a:spcBef>
        <a:buClr>
          <a:srgbClr val="F2760E"/>
        </a:buClr>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ASHP PP template no words-02-min.jpg"/>
          <p:cNvPicPr>
            <a:picLocks noChangeAspect="1"/>
          </p:cNvPicPr>
          <p:nvPr/>
        </p:nvPicPr>
        <p:blipFill>
          <a:blip r:embed="rId11"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2192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590800"/>
            <a:ext cx="8229600" cy="3535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C89EF-81EB-4F20-913A-8F8B4BA98D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Lst>
  <p:txStyles>
    <p:titleStyle>
      <a:lvl1pPr algn="ctr" defTabSz="914400" rtl="0" eaLnBrk="1" latinLnBrk="0" hangingPunct="1">
        <a:spcBef>
          <a:spcPct val="0"/>
        </a:spcBef>
        <a:buNone/>
        <a:defRPr sz="4000" b="1" kern="1200">
          <a:solidFill>
            <a:srgbClr val="F2760E"/>
          </a:solidFill>
          <a:latin typeface="+mj-lt"/>
          <a:ea typeface="+mj-ea"/>
          <a:cs typeface="+mj-cs"/>
        </a:defRPr>
      </a:lvl1pPr>
    </p:titleStyle>
    <p:bodyStyle>
      <a:lvl1pPr marL="342900" indent="-342900" algn="l" defTabSz="914400" rtl="0" eaLnBrk="1" latinLnBrk="0" hangingPunct="1">
        <a:spcBef>
          <a:spcPct val="20000"/>
        </a:spcBef>
        <a:buClr>
          <a:schemeClr val="bg1"/>
        </a:buClr>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Clr>
          <a:schemeClr val="bg1"/>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bg1"/>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bg1"/>
        </a:buClr>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Clr>
          <a:schemeClr val="bg1"/>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ASHP PP template no words-04-min.jpg"/>
          <p:cNvPicPr>
            <a:picLocks noChangeAspect="1"/>
          </p:cNvPicPr>
          <p:nvPr/>
        </p:nvPicPr>
        <p:blipFill>
          <a:blip r:embed="rId11"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8E9F0-81E6-4C78-8298-AA02B28F5A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Lst>
  <p:txStyles>
    <p:titleStyle>
      <a:lvl1pPr algn="ctr" defTabSz="914400" rtl="0" eaLnBrk="1" latinLnBrk="0" hangingPunct="1">
        <a:spcBef>
          <a:spcPct val="0"/>
        </a:spcBef>
        <a:buNone/>
        <a:defRPr sz="4400" b="1" kern="1200">
          <a:solidFill>
            <a:srgbClr val="F2760E"/>
          </a:solidFill>
          <a:latin typeface="+mj-lt"/>
          <a:ea typeface="+mj-ea"/>
          <a:cs typeface="+mj-cs"/>
        </a:defRPr>
      </a:lvl1pPr>
    </p:titleStyle>
    <p:bodyStyle>
      <a:lvl1pPr marL="342900" indent="-342900" algn="l" defTabSz="914400" rtl="0" eaLnBrk="1" latinLnBrk="0" hangingPunct="1">
        <a:spcBef>
          <a:spcPct val="20000"/>
        </a:spcBef>
        <a:buClr>
          <a:srgbClr val="4A5F70"/>
        </a:buClr>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4A5F70"/>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rgbClr val="4A5F70"/>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rgbClr val="4A5F70"/>
        </a:buClr>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Clr>
          <a:srgbClr val="4A5F70"/>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12F6-7AF2-49D7-946D-EC7C377DF899}"/>
              </a:ext>
            </a:extLst>
          </p:cNvPr>
          <p:cNvSpPr>
            <a:spLocks noGrp="1"/>
          </p:cNvSpPr>
          <p:nvPr>
            <p:ph type="ctrTitle"/>
          </p:nvPr>
        </p:nvSpPr>
        <p:spPr/>
        <p:txBody>
          <a:bodyPr/>
          <a:lstStyle/>
          <a:p>
            <a:pPr algn="ctr"/>
            <a:r>
              <a:rPr lang="en-US" sz="2400" dirty="0"/>
              <a:t>Hazardous Drug </a:t>
            </a:r>
            <a:r>
              <a:rPr lang="en-US" sz="2400"/>
              <a:t>Compounding </a:t>
            </a:r>
            <a:r>
              <a:rPr lang="en-US" sz="2400" smtClean="0"/>
              <a:t/>
            </a:r>
            <a:br>
              <a:rPr lang="en-US" sz="2400" smtClean="0"/>
            </a:br>
            <a:r>
              <a:rPr lang="en-US" sz="2400" smtClean="0"/>
              <a:t>Pharmacy </a:t>
            </a:r>
            <a:r>
              <a:rPr lang="en-US" sz="2400" dirty="0"/>
              <a:t>Technician Education</a:t>
            </a:r>
          </a:p>
        </p:txBody>
      </p:sp>
      <p:sp>
        <p:nvSpPr>
          <p:cNvPr id="3" name="Subtitle 2">
            <a:extLst>
              <a:ext uri="{FF2B5EF4-FFF2-40B4-BE49-F238E27FC236}">
                <a16:creationId xmlns:a16="http://schemas.microsoft.com/office/drawing/2014/main" id="{87C9E67B-7AE9-44BA-9AA5-3B3F3EEE5806}"/>
              </a:ext>
            </a:extLst>
          </p:cNvPr>
          <p:cNvSpPr>
            <a:spLocks noGrp="1"/>
          </p:cNvSpPr>
          <p:nvPr>
            <p:ph type="subTitle" idx="1"/>
          </p:nvPr>
        </p:nvSpPr>
        <p:spPr/>
        <p:txBody>
          <a:bodyPr/>
          <a:lstStyle/>
          <a:p>
            <a:endParaRPr lang="en-US" dirty="0"/>
          </a:p>
          <a:p>
            <a:pPr algn="ctr"/>
            <a:r>
              <a:rPr lang="en-US" dirty="0">
                <a:solidFill>
                  <a:schemeClr val="tx1"/>
                </a:solidFill>
              </a:rPr>
              <a:t>ASHP Section Advisory Group on Advancing Pharmacy Practice with Technicians 2018-2019</a:t>
            </a:r>
          </a:p>
        </p:txBody>
      </p:sp>
    </p:spTree>
    <p:extLst>
      <p:ext uri="{BB962C8B-B14F-4D97-AF65-F5344CB8AC3E}">
        <p14:creationId xmlns:p14="http://schemas.microsoft.com/office/powerpoint/2010/main" val="697290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0083A-58C7-1E42-866F-1E5350FD83EB}"/>
              </a:ext>
            </a:extLst>
          </p:cNvPr>
          <p:cNvSpPr>
            <a:spLocks noGrp="1"/>
          </p:cNvSpPr>
          <p:nvPr>
            <p:ph type="title"/>
          </p:nvPr>
        </p:nvSpPr>
        <p:spPr/>
        <p:txBody>
          <a:bodyPr>
            <a:normAutofit fontScale="90000"/>
          </a:bodyPr>
          <a:lstStyle/>
          <a:p>
            <a:r>
              <a:rPr lang="en-US" dirty="0"/>
              <a:t>Ordering, Receiving, and Stocking Hazardous Drugs</a:t>
            </a:r>
          </a:p>
        </p:txBody>
      </p:sp>
      <p:sp>
        <p:nvSpPr>
          <p:cNvPr id="3" name="Content Placeholder 2">
            <a:extLst>
              <a:ext uri="{FF2B5EF4-FFF2-40B4-BE49-F238E27FC236}">
                <a16:creationId xmlns:a16="http://schemas.microsoft.com/office/drawing/2014/main" id="{950FEE05-84E7-334A-BB25-DC87B1B60E85}"/>
              </a:ext>
            </a:extLst>
          </p:cNvPr>
          <p:cNvSpPr>
            <a:spLocks noGrp="1"/>
          </p:cNvSpPr>
          <p:nvPr>
            <p:ph idx="1"/>
          </p:nvPr>
        </p:nvSpPr>
        <p:spPr/>
        <p:txBody>
          <a:bodyPr>
            <a:normAutofit fontScale="92500" lnSpcReduction="20000"/>
          </a:bodyPr>
          <a:lstStyle/>
          <a:p>
            <a:r>
              <a:rPr lang="en-US" dirty="0"/>
              <a:t>Receiving (continued)</a:t>
            </a:r>
          </a:p>
          <a:p>
            <a:pPr lvl="1"/>
            <a:r>
              <a:rPr lang="en-US" dirty="0"/>
              <a:t>Hazardous drugs should be removed from external shipping containers outside of sterile compounding or positive pressure areas </a:t>
            </a:r>
          </a:p>
          <a:p>
            <a:pPr lvl="1"/>
            <a:r>
              <a:rPr lang="en-US" dirty="0"/>
              <a:t>The hospital “must enforce policies that include a tiered approach, starting with visual examination of the shipping container for signs of damage or breakage (visual stains from leakage, sounds of broken glass). </a:t>
            </a:r>
          </a:p>
          <a:p>
            <a:pPr lvl="1"/>
            <a:r>
              <a:rPr lang="en-US" dirty="0"/>
              <a:t>USP 800 outlines requirements for receiving and handling damaged HD shipping containers with specific directions that apply to “if the shipping container appears damaged” and “if a damaged shipping container must be opened”. </a:t>
            </a:r>
          </a:p>
          <a:p>
            <a:pPr lvl="2"/>
            <a:r>
              <a:rPr lang="en-US" dirty="0"/>
              <a:t>Damaged shipping containers should be “transported to a C-PEC designated for nonsterile compounding.” </a:t>
            </a:r>
          </a:p>
          <a:p>
            <a:pPr lvl="2"/>
            <a:r>
              <a:rPr lang="en-US" dirty="0"/>
              <a:t>“If a C-PEC designated for sterile compounding is the only one available, it must be disinfected after the decontamination, deactivation, and cleaning step before returning to any sterile compounding activity.” </a:t>
            </a:r>
          </a:p>
          <a:p>
            <a:pPr lvl="1"/>
            <a:r>
              <a:rPr lang="en-US" dirty="0"/>
              <a:t>“Hazardous drugs must be delivered to the hazardous drug storage area immediately after unpacking.” </a:t>
            </a:r>
          </a:p>
          <a:p>
            <a:endParaRPr lang="en-US" dirty="0"/>
          </a:p>
        </p:txBody>
      </p:sp>
    </p:spTree>
    <p:extLst>
      <p:ext uri="{BB962C8B-B14F-4D97-AF65-F5344CB8AC3E}">
        <p14:creationId xmlns:p14="http://schemas.microsoft.com/office/powerpoint/2010/main" val="3562363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0083A-58C7-1E42-866F-1E5350FD83EB}"/>
              </a:ext>
            </a:extLst>
          </p:cNvPr>
          <p:cNvSpPr>
            <a:spLocks noGrp="1"/>
          </p:cNvSpPr>
          <p:nvPr>
            <p:ph type="title"/>
          </p:nvPr>
        </p:nvSpPr>
        <p:spPr/>
        <p:txBody>
          <a:bodyPr>
            <a:normAutofit fontScale="90000"/>
          </a:bodyPr>
          <a:lstStyle/>
          <a:p>
            <a:r>
              <a:rPr lang="en-US" dirty="0"/>
              <a:t>Ordering, Receiving, and Stocking Hazardous Drugs</a:t>
            </a:r>
          </a:p>
        </p:txBody>
      </p:sp>
      <p:sp>
        <p:nvSpPr>
          <p:cNvPr id="3" name="Content Placeholder 2">
            <a:extLst>
              <a:ext uri="{FF2B5EF4-FFF2-40B4-BE49-F238E27FC236}">
                <a16:creationId xmlns:a16="http://schemas.microsoft.com/office/drawing/2014/main" id="{950FEE05-84E7-334A-BB25-DC87B1B60E85}"/>
              </a:ext>
            </a:extLst>
          </p:cNvPr>
          <p:cNvSpPr>
            <a:spLocks noGrp="1"/>
          </p:cNvSpPr>
          <p:nvPr>
            <p:ph idx="1"/>
          </p:nvPr>
        </p:nvSpPr>
        <p:spPr/>
        <p:txBody>
          <a:bodyPr>
            <a:normAutofit lnSpcReduction="10000"/>
          </a:bodyPr>
          <a:lstStyle/>
          <a:p>
            <a:r>
              <a:rPr lang="en-US" dirty="0"/>
              <a:t>Stocking/storage</a:t>
            </a:r>
          </a:p>
          <a:p>
            <a:pPr lvl="1"/>
            <a:r>
              <a:rPr lang="en-US" dirty="0"/>
              <a:t>Hospital must have a designated area for storage of hazardous drugs </a:t>
            </a:r>
          </a:p>
          <a:p>
            <a:pPr lvl="2"/>
            <a:r>
              <a:rPr lang="en-US" dirty="0"/>
              <a:t>A sign designating the entrance to this hazardous drug handling area must be clearly visible </a:t>
            </a:r>
          </a:p>
          <a:p>
            <a:pPr lvl="2"/>
            <a:r>
              <a:rPr lang="en-US" dirty="0"/>
              <a:t>This area must be away from a break room or area where food/drink are consumed </a:t>
            </a:r>
          </a:p>
          <a:p>
            <a:pPr lvl="2"/>
            <a:r>
              <a:rPr lang="en-US" dirty="0"/>
              <a:t>Access to this designated receiving area must be restricted to authorized personnel </a:t>
            </a:r>
          </a:p>
          <a:p>
            <a:pPr lvl="1"/>
            <a:r>
              <a:rPr lang="en-US" dirty="0"/>
              <a:t>Hazardous drugs must be stored in a way that prevents their spilling or breaking </a:t>
            </a:r>
          </a:p>
          <a:p>
            <a:pPr lvl="1"/>
            <a:r>
              <a:rPr lang="en-US" dirty="0"/>
              <a:t>Hazardous drugs cannot be stored on the floor </a:t>
            </a:r>
          </a:p>
          <a:p>
            <a:pPr lvl="1"/>
            <a:r>
              <a:rPr lang="en-US" dirty="0" err="1"/>
              <a:t>Antineoplastics</a:t>
            </a:r>
            <a:r>
              <a:rPr lang="en-US" dirty="0"/>
              <a:t> requiring manipulation and HD APIs must be stored separately from non-hazardous drugs and should be stored in an externally ventilated, negative pressure room with at least 12 air pressure changes per hour (ACPH). </a:t>
            </a:r>
          </a:p>
          <a:p>
            <a:endParaRPr lang="en-US" dirty="0"/>
          </a:p>
        </p:txBody>
      </p:sp>
    </p:spTree>
    <p:extLst>
      <p:ext uri="{BB962C8B-B14F-4D97-AF65-F5344CB8AC3E}">
        <p14:creationId xmlns:p14="http://schemas.microsoft.com/office/powerpoint/2010/main" val="675633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0083A-58C7-1E42-866F-1E5350FD83EB}"/>
              </a:ext>
            </a:extLst>
          </p:cNvPr>
          <p:cNvSpPr>
            <a:spLocks noGrp="1"/>
          </p:cNvSpPr>
          <p:nvPr>
            <p:ph type="title"/>
          </p:nvPr>
        </p:nvSpPr>
        <p:spPr/>
        <p:txBody>
          <a:bodyPr>
            <a:normAutofit fontScale="90000"/>
          </a:bodyPr>
          <a:lstStyle/>
          <a:p>
            <a:r>
              <a:rPr lang="en-US" dirty="0"/>
              <a:t>Ordering, Receiving, and Stocking Hazardous Drugs</a:t>
            </a:r>
          </a:p>
        </p:txBody>
      </p:sp>
      <p:sp>
        <p:nvSpPr>
          <p:cNvPr id="3" name="Content Placeholder 2">
            <a:extLst>
              <a:ext uri="{FF2B5EF4-FFF2-40B4-BE49-F238E27FC236}">
                <a16:creationId xmlns:a16="http://schemas.microsoft.com/office/drawing/2014/main" id="{950FEE05-84E7-334A-BB25-DC87B1B60E85}"/>
              </a:ext>
            </a:extLst>
          </p:cNvPr>
          <p:cNvSpPr>
            <a:spLocks noGrp="1"/>
          </p:cNvSpPr>
          <p:nvPr>
            <p:ph idx="1"/>
          </p:nvPr>
        </p:nvSpPr>
        <p:spPr/>
        <p:txBody>
          <a:bodyPr>
            <a:normAutofit/>
          </a:bodyPr>
          <a:lstStyle/>
          <a:p>
            <a:r>
              <a:rPr lang="en-US" dirty="0"/>
              <a:t>Stocking/storage (continued)</a:t>
            </a:r>
          </a:p>
          <a:p>
            <a:pPr lvl="1"/>
            <a:r>
              <a:rPr lang="en-US" dirty="0"/>
              <a:t>Refrigerated </a:t>
            </a:r>
            <a:r>
              <a:rPr lang="en-US" dirty="0" err="1"/>
              <a:t>antineoplastics</a:t>
            </a:r>
            <a:r>
              <a:rPr lang="en-US" dirty="0"/>
              <a:t> must be stored in a dedicated refrigerator in a negative pressure area with at least 12 ACPH (storage room, *buffer room, or segregated compounding area are acceptable). </a:t>
            </a:r>
          </a:p>
          <a:p>
            <a:pPr lvl="1"/>
            <a:r>
              <a:rPr lang="en-US" dirty="0"/>
              <a:t>Non-antineoplastic, reproductive risk only and final dosage forms of antineoplastic HD can be stored with other inventory (if allowed by hospital policy). </a:t>
            </a:r>
          </a:p>
          <a:p>
            <a:pPr lvl="1"/>
            <a:r>
              <a:rPr lang="en-US" dirty="0"/>
              <a:t>Though sterile and nonsterile hazardous drugs can be stored together, nonsterile drugs should not be stored in sterile compounding areas to prevent increased traffic to these areas. </a:t>
            </a:r>
          </a:p>
          <a:p>
            <a:endParaRPr lang="en-US" dirty="0"/>
          </a:p>
        </p:txBody>
      </p:sp>
    </p:spTree>
    <p:extLst>
      <p:ext uri="{BB962C8B-B14F-4D97-AF65-F5344CB8AC3E}">
        <p14:creationId xmlns:p14="http://schemas.microsoft.com/office/powerpoint/2010/main" val="1020380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4F440-3DC0-DF4B-8765-44F3A6BC67FB}"/>
              </a:ext>
            </a:extLst>
          </p:cNvPr>
          <p:cNvSpPr>
            <a:spLocks noGrp="1"/>
          </p:cNvSpPr>
          <p:nvPr>
            <p:ph type="title"/>
          </p:nvPr>
        </p:nvSpPr>
        <p:spPr/>
        <p:txBody>
          <a:bodyPr/>
          <a:lstStyle/>
          <a:p>
            <a:r>
              <a:rPr lang="en-US" dirty="0"/>
              <a:t>Hand Hygiene</a:t>
            </a:r>
          </a:p>
        </p:txBody>
      </p:sp>
      <p:sp>
        <p:nvSpPr>
          <p:cNvPr id="3" name="Content Placeholder 2">
            <a:extLst>
              <a:ext uri="{FF2B5EF4-FFF2-40B4-BE49-F238E27FC236}">
                <a16:creationId xmlns:a16="http://schemas.microsoft.com/office/drawing/2014/main" id="{C69BCB44-6259-6142-9494-8CDF80A9271D}"/>
              </a:ext>
            </a:extLst>
          </p:cNvPr>
          <p:cNvSpPr>
            <a:spLocks noGrp="1"/>
          </p:cNvSpPr>
          <p:nvPr>
            <p:ph idx="1"/>
          </p:nvPr>
        </p:nvSpPr>
        <p:spPr/>
        <p:txBody>
          <a:bodyPr/>
          <a:lstStyle/>
          <a:p>
            <a:r>
              <a:rPr lang="en-US" dirty="0"/>
              <a:t>Hands must be washed with soap and water after removing gloves </a:t>
            </a:r>
          </a:p>
          <a:p>
            <a:endParaRPr lang="en-US" dirty="0"/>
          </a:p>
        </p:txBody>
      </p:sp>
    </p:spTree>
    <p:extLst>
      <p:ext uri="{BB962C8B-B14F-4D97-AF65-F5344CB8AC3E}">
        <p14:creationId xmlns:p14="http://schemas.microsoft.com/office/powerpoint/2010/main" val="2170206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0CBDB-A701-8745-BCE5-084ACE5D9EE2}"/>
              </a:ext>
            </a:extLst>
          </p:cNvPr>
          <p:cNvSpPr>
            <a:spLocks noGrp="1"/>
          </p:cNvSpPr>
          <p:nvPr>
            <p:ph type="title"/>
          </p:nvPr>
        </p:nvSpPr>
        <p:spPr/>
        <p:txBody>
          <a:bodyPr>
            <a:normAutofit fontScale="90000"/>
          </a:bodyPr>
          <a:lstStyle/>
          <a:p>
            <a:r>
              <a:rPr lang="en-US" dirty="0"/>
              <a:t>Use of personal protective equipment (PPE)</a:t>
            </a:r>
          </a:p>
        </p:txBody>
      </p:sp>
      <p:sp>
        <p:nvSpPr>
          <p:cNvPr id="3" name="Content Placeholder 2">
            <a:extLst>
              <a:ext uri="{FF2B5EF4-FFF2-40B4-BE49-F238E27FC236}">
                <a16:creationId xmlns:a16="http://schemas.microsoft.com/office/drawing/2014/main" id="{41E0858C-9428-4742-BE89-8226DF086BE2}"/>
              </a:ext>
            </a:extLst>
          </p:cNvPr>
          <p:cNvSpPr>
            <a:spLocks noGrp="1"/>
          </p:cNvSpPr>
          <p:nvPr>
            <p:ph idx="1"/>
          </p:nvPr>
        </p:nvSpPr>
        <p:spPr/>
        <p:txBody>
          <a:bodyPr/>
          <a:lstStyle/>
          <a:p>
            <a:r>
              <a:rPr lang="en-US" dirty="0"/>
              <a:t>Purpose: To provide employees protection from hazardous aerosols and drug residue during preparation of products. Sites must have a policy identifying appropriate PPE to be worn </a:t>
            </a:r>
          </a:p>
          <a:p>
            <a:r>
              <a:rPr lang="en-US" dirty="0"/>
              <a:t>Includes gloves and gowns</a:t>
            </a:r>
          </a:p>
          <a:p>
            <a:endParaRPr lang="en-US" dirty="0"/>
          </a:p>
        </p:txBody>
      </p:sp>
    </p:spTree>
    <p:extLst>
      <p:ext uri="{BB962C8B-B14F-4D97-AF65-F5344CB8AC3E}">
        <p14:creationId xmlns:p14="http://schemas.microsoft.com/office/powerpoint/2010/main" val="2769181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0CBDB-A701-8745-BCE5-084ACE5D9EE2}"/>
              </a:ext>
            </a:extLst>
          </p:cNvPr>
          <p:cNvSpPr>
            <a:spLocks noGrp="1"/>
          </p:cNvSpPr>
          <p:nvPr>
            <p:ph type="title"/>
          </p:nvPr>
        </p:nvSpPr>
        <p:spPr/>
        <p:txBody>
          <a:bodyPr>
            <a:normAutofit fontScale="90000"/>
          </a:bodyPr>
          <a:lstStyle/>
          <a:p>
            <a:r>
              <a:rPr lang="en-US" dirty="0"/>
              <a:t>Use of personal protective equipment (PPE)</a:t>
            </a:r>
          </a:p>
        </p:txBody>
      </p:sp>
      <p:sp>
        <p:nvSpPr>
          <p:cNvPr id="3" name="Content Placeholder 2">
            <a:extLst>
              <a:ext uri="{FF2B5EF4-FFF2-40B4-BE49-F238E27FC236}">
                <a16:creationId xmlns:a16="http://schemas.microsoft.com/office/drawing/2014/main" id="{41E0858C-9428-4742-BE89-8226DF086BE2}"/>
              </a:ext>
            </a:extLst>
          </p:cNvPr>
          <p:cNvSpPr>
            <a:spLocks noGrp="1"/>
          </p:cNvSpPr>
          <p:nvPr>
            <p:ph idx="1"/>
          </p:nvPr>
        </p:nvSpPr>
        <p:spPr/>
        <p:txBody>
          <a:bodyPr>
            <a:normAutofit fontScale="92500" lnSpcReduction="20000"/>
          </a:bodyPr>
          <a:lstStyle/>
          <a:p>
            <a:r>
              <a:rPr lang="en-US" dirty="0"/>
              <a:t>Gloves</a:t>
            </a:r>
          </a:p>
          <a:p>
            <a:pPr lvl="1"/>
            <a:r>
              <a:rPr lang="en-US" dirty="0"/>
              <a:t>Must be ASTM-tested chemotherapy gloves (ensure gloves being utilized are ASTM tested) </a:t>
            </a:r>
          </a:p>
          <a:p>
            <a:pPr lvl="2"/>
            <a:r>
              <a:rPr lang="en-US" dirty="0"/>
              <a:t>Specific number D6978 </a:t>
            </a:r>
          </a:p>
          <a:p>
            <a:pPr lvl="1"/>
            <a:r>
              <a:rPr lang="en-US" dirty="0"/>
              <a:t>Gloves must be powder free (powder may contaminate work area and can adsorb and retain hazardous drugs) and sterile </a:t>
            </a:r>
          </a:p>
          <a:p>
            <a:pPr lvl="1"/>
            <a:r>
              <a:rPr lang="en-US" dirty="0"/>
              <a:t>Visually inspect gloves for defects prior to use. Do not use if defects seen. </a:t>
            </a:r>
          </a:p>
          <a:p>
            <a:pPr lvl="1"/>
            <a:r>
              <a:rPr lang="en-US" dirty="0"/>
              <a:t>Two pairs of ASTM- tested chemotherapy gloves must be used when compounding, administering, managing a spill, and disposing of hazardous drugs. </a:t>
            </a:r>
          </a:p>
          <a:p>
            <a:pPr lvl="2"/>
            <a:r>
              <a:rPr lang="en-US" dirty="0"/>
              <a:t>Outer glove must be sterile for sterile preparations </a:t>
            </a:r>
          </a:p>
          <a:p>
            <a:pPr lvl="2"/>
            <a:r>
              <a:rPr lang="en-US" dirty="0"/>
              <a:t>Inner glove must be under the gown cuff and the outer glove must be over the gown cuff </a:t>
            </a:r>
          </a:p>
          <a:p>
            <a:pPr lvl="1"/>
            <a:r>
              <a:rPr lang="en-US" dirty="0"/>
              <a:t>Gloves must be changed every 30 minutes, or when torn, punctured, or contaminated </a:t>
            </a:r>
          </a:p>
          <a:p>
            <a:pPr lvl="1"/>
            <a:r>
              <a:rPr lang="en-US" dirty="0"/>
              <a:t>Discard of PPE in approved HD waste container inside C-PEC or contain them in sealable bag to discard outside the C-PEC </a:t>
            </a:r>
          </a:p>
          <a:p>
            <a:pPr lvl="1"/>
            <a:endParaRPr lang="en-US" dirty="0"/>
          </a:p>
        </p:txBody>
      </p:sp>
    </p:spTree>
    <p:extLst>
      <p:ext uri="{BB962C8B-B14F-4D97-AF65-F5344CB8AC3E}">
        <p14:creationId xmlns:p14="http://schemas.microsoft.com/office/powerpoint/2010/main" val="282727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0CBDB-A701-8745-BCE5-084ACE5D9EE2}"/>
              </a:ext>
            </a:extLst>
          </p:cNvPr>
          <p:cNvSpPr>
            <a:spLocks noGrp="1"/>
          </p:cNvSpPr>
          <p:nvPr>
            <p:ph type="title"/>
          </p:nvPr>
        </p:nvSpPr>
        <p:spPr/>
        <p:txBody>
          <a:bodyPr>
            <a:normAutofit fontScale="90000"/>
          </a:bodyPr>
          <a:lstStyle/>
          <a:p>
            <a:r>
              <a:rPr lang="en-US" dirty="0"/>
              <a:t>Use of personal protective equipment (PPE)</a:t>
            </a:r>
          </a:p>
        </p:txBody>
      </p:sp>
      <p:sp>
        <p:nvSpPr>
          <p:cNvPr id="3" name="Content Placeholder 2">
            <a:extLst>
              <a:ext uri="{FF2B5EF4-FFF2-40B4-BE49-F238E27FC236}">
                <a16:creationId xmlns:a16="http://schemas.microsoft.com/office/drawing/2014/main" id="{41E0858C-9428-4742-BE89-8226DF086BE2}"/>
              </a:ext>
            </a:extLst>
          </p:cNvPr>
          <p:cNvSpPr>
            <a:spLocks noGrp="1"/>
          </p:cNvSpPr>
          <p:nvPr>
            <p:ph idx="1"/>
          </p:nvPr>
        </p:nvSpPr>
        <p:spPr/>
        <p:txBody>
          <a:bodyPr>
            <a:normAutofit lnSpcReduction="10000"/>
          </a:bodyPr>
          <a:lstStyle/>
          <a:p>
            <a:r>
              <a:rPr lang="en-US" dirty="0"/>
              <a:t>Gowns</a:t>
            </a:r>
          </a:p>
          <a:p>
            <a:pPr lvl="1"/>
            <a:r>
              <a:rPr lang="en-US" dirty="0"/>
              <a:t>Gowns must be worn when handling HDs </a:t>
            </a:r>
          </a:p>
          <a:p>
            <a:pPr lvl="1"/>
            <a:r>
              <a:rPr lang="en-US" dirty="0"/>
              <a:t>Gowns must be able to protect worker from spills/splashes of HD and waste materials. These gowns must have been tested to resist permeability by HDs </a:t>
            </a:r>
          </a:p>
          <a:p>
            <a:pPr lvl="1"/>
            <a:r>
              <a:rPr lang="en-US" dirty="0"/>
              <a:t>Disposable </a:t>
            </a:r>
          </a:p>
          <a:p>
            <a:pPr lvl="1"/>
            <a:r>
              <a:rPr lang="en-US" dirty="0"/>
              <a:t>Polyethylene-coated polypropylene or other laminate materials offer better protection than uncoated materials </a:t>
            </a:r>
          </a:p>
          <a:p>
            <a:pPr lvl="1"/>
            <a:r>
              <a:rPr lang="en-US" dirty="0"/>
              <a:t>Must close in the back. Front cannot be open. Must have long sleeves with closed cuffs that are elastic or knit. </a:t>
            </a:r>
          </a:p>
          <a:p>
            <a:pPr lvl="1"/>
            <a:r>
              <a:rPr lang="en-US" dirty="0"/>
              <a:t>No seams or closures that could allow drugs to pass through </a:t>
            </a:r>
          </a:p>
          <a:p>
            <a:pPr lvl="1"/>
            <a:r>
              <a:rPr lang="en-US" dirty="0"/>
              <a:t>Cloth material or other absorbent materials are not appropriate wear to handle HDs </a:t>
            </a:r>
          </a:p>
          <a:p>
            <a:pPr lvl="1"/>
            <a:endParaRPr lang="en-US" dirty="0"/>
          </a:p>
        </p:txBody>
      </p:sp>
    </p:spTree>
    <p:extLst>
      <p:ext uri="{BB962C8B-B14F-4D97-AF65-F5344CB8AC3E}">
        <p14:creationId xmlns:p14="http://schemas.microsoft.com/office/powerpoint/2010/main" val="814848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Protection</a:t>
            </a:r>
          </a:p>
        </p:txBody>
      </p:sp>
      <p:sp>
        <p:nvSpPr>
          <p:cNvPr id="3" name="Content Placeholder 2"/>
          <p:cNvSpPr>
            <a:spLocks noGrp="1"/>
          </p:cNvSpPr>
          <p:nvPr>
            <p:ph idx="1"/>
          </p:nvPr>
        </p:nvSpPr>
        <p:spPr/>
        <p:txBody>
          <a:bodyPr/>
          <a:lstStyle/>
          <a:p>
            <a:r>
              <a:rPr lang="en-US" dirty="0"/>
              <a:t>Personnel who unpack HDs that are not contained in plastic should wear an elastomeric half-mask with a multi-gas cartridge and P100 filter</a:t>
            </a:r>
          </a:p>
          <a:p>
            <a:r>
              <a:rPr lang="en-US" dirty="0"/>
              <a:t>PAPR should be worn when there is a risk of respiratory exposure to HDs, including:</a:t>
            </a:r>
          </a:p>
          <a:p>
            <a:pPr lvl="1"/>
            <a:r>
              <a:rPr lang="en-US" dirty="0"/>
              <a:t>An HD spill that cannot be contained to a spill kit</a:t>
            </a:r>
          </a:p>
          <a:p>
            <a:pPr lvl="1"/>
            <a:r>
              <a:rPr lang="en-US" dirty="0"/>
              <a:t>Any exposure underneath the work surface of a C-PEC</a:t>
            </a:r>
          </a:p>
          <a:p>
            <a:pPr lvl="1"/>
            <a:r>
              <a:rPr lang="en-US" dirty="0"/>
              <a:t>When there is risk of airborne exposure to powders or vapors</a:t>
            </a:r>
          </a:p>
        </p:txBody>
      </p:sp>
    </p:spTree>
    <p:extLst>
      <p:ext uri="{BB962C8B-B14F-4D97-AF65-F5344CB8AC3E}">
        <p14:creationId xmlns:p14="http://schemas.microsoft.com/office/powerpoint/2010/main" val="4103901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06FBE08-13BE-0047-B6F2-FA255DE5D086}"/>
              </a:ext>
            </a:extLst>
          </p:cNvPr>
          <p:cNvGraphicFramePr>
            <a:graphicFrameLocks noGrp="1"/>
          </p:cNvGraphicFramePr>
          <p:nvPr>
            <p:ph idx="1"/>
            <p:extLst/>
          </p:nvPr>
        </p:nvGraphicFramePr>
        <p:xfrm>
          <a:off x="508396" y="1246910"/>
          <a:ext cx="7330262" cy="4786227"/>
        </p:xfrm>
        <a:graphic>
          <a:graphicData uri="http://schemas.openxmlformats.org/drawingml/2006/table">
            <a:tbl>
              <a:tblPr firstRow="1" bandRow="1">
                <a:tableStyleId>{5C22544A-7EE6-4342-B048-85BDC9FD1C3A}</a:tableStyleId>
              </a:tblPr>
              <a:tblGrid>
                <a:gridCol w="2453013">
                  <a:extLst>
                    <a:ext uri="{9D8B030D-6E8A-4147-A177-3AD203B41FA5}">
                      <a16:colId xmlns:a16="http://schemas.microsoft.com/office/drawing/2014/main" val="2524757454"/>
                    </a:ext>
                  </a:extLst>
                </a:gridCol>
                <a:gridCol w="713423">
                  <a:extLst>
                    <a:ext uri="{9D8B030D-6E8A-4147-A177-3AD203B41FA5}">
                      <a16:colId xmlns:a16="http://schemas.microsoft.com/office/drawing/2014/main" val="1811211333"/>
                    </a:ext>
                  </a:extLst>
                </a:gridCol>
                <a:gridCol w="679658">
                  <a:extLst>
                    <a:ext uri="{9D8B030D-6E8A-4147-A177-3AD203B41FA5}">
                      <a16:colId xmlns:a16="http://schemas.microsoft.com/office/drawing/2014/main" val="900780652"/>
                    </a:ext>
                  </a:extLst>
                </a:gridCol>
                <a:gridCol w="1634138">
                  <a:extLst>
                    <a:ext uri="{9D8B030D-6E8A-4147-A177-3AD203B41FA5}">
                      <a16:colId xmlns:a16="http://schemas.microsoft.com/office/drawing/2014/main" val="1071907508"/>
                    </a:ext>
                  </a:extLst>
                </a:gridCol>
                <a:gridCol w="688641">
                  <a:extLst>
                    <a:ext uri="{9D8B030D-6E8A-4147-A177-3AD203B41FA5}">
                      <a16:colId xmlns:a16="http://schemas.microsoft.com/office/drawing/2014/main" val="448659419"/>
                    </a:ext>
                  </a:extLst>
                </a:gridCol>
                <a:gridCol w="1161389">
                  <a:extLst>
                    <a:ext uri="{9D8B030D-6E8A-4147-A177-3AD203B41FA5}">
                      <a16:colId xmlns:a16="http://schemas.microsoft.com/office/drawing/2014/main" val="587898971"/>
                    </a:ext>
                  </a:extLst>
                </a:gridCol>
              </a:tblGrid>
              <a:tr h="685800">
                <a:tc>
                  <a:txBody>
                    <a:bodyPr/>
                    <a:lstStyle/>
                    <a:p>
                      <a:r>
                        <a:rPr lang="en-US" sz="1400" dirty="0"/>
                        <a:t>Activity</a:t>
                      </a:r>
                    </a:p>
                  </a:txBody>
                  <a:tcPr marL="68580" marR="68580" marT="34290" marB="34290"/>
                </a:tc>
                <a:tc>
                  <a:txBody>
                    <a:bodyPr/>
                    <a:lstStyle/>
                    <a:p>
                      <a:r>
                        <a:rPr lang="en-US" sz="1400" dirty="0"/>
                        <a:t>Gloves</a:t>
                      </a:r>
                    </a:p>
                  </a:txBody>
                  <a:tcPr marL="68580" marR="68580" marT="34290" marB="34290"/>
                </a:tc>
                <a:tc>
                  <a:txBody>
                    <a:bodyPr/>
                    <a:lstStyle/>
                    <a:p>
                      <a:r>
                        <a:rPr lang="en-US" sz="1400" dirty="0"/>
                        <a:t>Gown</a:t>
                      </a:r>
                    </a:p>
                  </a:txBody>
                  <a:tcPr marL="68580" marR="68580" marT="34290" marB="34290"/>
                </a:tc>
                <a:tc>
                  <a:txBody>
                    <a:bodyPr/>
                    <a:lstStyle/>
                    <a:p>
                      <a:r>
                        <a:rPr lang="en-US" sz="1400" dirty="0"/>
                        <a:t>Hair, Mask, Beard, Shoe Covers</a:t>
                      </a:r>
                    </a:p>
                  </a:txBody>
                  <a:tcPr marL="68580" marR="68580" marT="34290" marB="34290"/>
                </a:tc>
                <a:tc>
                  <a:txBody>
                    <a:bodyPr/>
                    <a:lstStyle/>
                    <a:p>
                      <a:r>
                        <a:rPr lang="en-US" sz="1400" dirty="0"/>
                        <a:t>Eye Protection</a:t>
                      </a:r>
                    </a:p>
                  </a:txBody>
                  <a:tcPr marL="68580" marR="68580" marT="34290" marB="34290"/>
                </a:tc>
                <a:tc>
                  <a:txBody>
                    <a:bodyPr/>
                    <a:lstStyle/>
                    <a:p>
                      <a:r>
                        <a:rPr lang="en-US" sz="1400" dirty="0"/>
                        <a:t>Respiratory Protection</a:t>
                      </a:r>
                    </a:p>
                  </a:txBody>
                  <a:tcPr marL="68580" marR="68580" marT="34290" marB="34290"/>
                </a:tc>
                <a:extLst>
                  <a:ext uri="{0D108BD9-81ED-4DB2-BD59-A6C34878D82A}">
                    <a16:rowId xmlns:a16="http://schemas.microsoft.com/office/drawing/2014/main" val="3402170639"/>
                  </a:ext>
                </a:extLst>
              </a:tr>
              <a:tr h="393989">
                <a:tc>
                  <a:txBody>
                    <a:bodyPr/>
                    <a:lstStyle/>
                    <a:p>
                      <a:r>
                        <a:rPr lang="en-US" sz="1400" dirty="0"/>
                        <a:t>Receiving of intact product</a:t>
                      </a:r>
                    </a:p>
                  </a:txBody>
                  <a:tcPr marL="68580" marR="68580" marT="34290" marB="34290"/>
                </a:tc>
                <a:tc>
                  <a:txBody>
                    <a:bodyPr/>
                    <a:lstStyle/>
                    <a:p>
                      <a:r>
                        <a:rPr lang="en-US" sz="1400" dirty="0"/>
                        <a:t>✓</a:t>
                      </a:r>
                    </a:p>
                  </a:txBody>
                  <a:tcPr marL="68580" marR="68580" marT="34290" marB="34290"/>
                </a:tc>
                <a:tc>
                  <a:txBody>
                    <a:bodyPr/>
                    <a:lstStyle/>
                    <a:p>
                      <a:endParaRPr lang="en-US" sz="1400" dirty="0"/>
                    </a:p>
                  </a:txBody>
                  <a:tcPr marL="68580" marR="68580" marT="34290" marB="34290"/>
                </a:tc>
                <a:tc>
                  <a:txBody>
                    <a:bodyPr/>
                    <a:lstStyle/>
                    <a:p>
                      <a:endParaRPr lang="en-US" sz="1400"/>
                    </a:p>
                  </a:txBody>
                  <a:tcPr marL="68580" marR="68580" marT="34290" marB="34290"/>
                </a:tc>
                <a:tc>
                  <a:txBody>
                    <a:bodyPr/>
                    <a:lstStyle/>
                    <a:p>
                      <a:endParaRPr lang="en-US" sz="1400"/>
                    </a:p>
                  </a:txBody>
                  <a:tcPr marL="68580" marR="68580" marT="34290" marB="34290"/>
                </a:tc>
                <a:tc>
                  <a:txBody>
                    <a:bodyPr/>
                    <a:lstStyle/>
                    <a:p>
                      <a:endParaRPr lang="en-US" sz="1400"/>
                    </a:p>
                  </a:txBody>
                  <a:tcPr marL="68580" marR="68580" marT="34290" marB="34290"/>
                </a:tc>
                <a:extLst>
                  <a:ext uri="{0D108BD9-81ED-4DB2-BD59-A6C34878D82A}">
                    <a16:rowId xmlns:a16="http://schemas.microsoft.com/office/drawing/2014/main" val="3667630255"/>
                  </a:ext>
                </a:extLst>
              </a:tr>
              <a:tr h="393989">
                <a:tc>
                  <a:txBody>
                    <a:bodyPr/>
                    <a:lstStyle/>
                    <a:p>
                      <a:r>
                        <a:rPr lang="en-US" sz="1400" dirty="0"/>
                        <a:t>Receiving of broken products</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extLst>
                  <a:ext uri="{0D108BD9-81ED-4DB2-BD59-A6C34878D82A}">
                    <a16:rowId xmlns:a16="http://schemas.microsoft.com/office/drawing/2014/main" val="1946450132"/>
                  </a:ext>
                </a:extLst>
              </a:tr>
              <a:tr h="393989">
                <a:tc>
                  <a:txBody>
                    <a:bodyPr/>
                    <a:lstStyle/>
                    <a:p>
                      <a:r>
                        <a:rPr lang="en-US" sz="1400" dirty="0"/>
                        <a:t>Transporting hazardous drugs</a:t>
                      </a:r>
                    </a:p>
                  </a:txBody>
                  <a:tcPr marL="68580" marR="68580" marT="34290" marB="34290"/>
                </a:tc>
                <a:tc>
                  <a:txBody>
                    <a:bodyPr/>
                    <a:lstStyle/>
                    <a:p>
                      <a:r>
                        <a:rPr lang="en-US" sz="1400" dirty="0"/>
                        <a:t>✓</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a:p>
                  </a:txBody>
                  <a:tcPr marL="68580" marR="68580" marT="34290" marB="34290"/>
                </a:tc>
                <a:extLst>
                  <a:ext uri="{0D108BD9-81ED-4DB2-BD59-A6C34878D82A}">
                    <a16:rowId xmlns:a16="http://schemas.microsoft.com/office/drawing/2014/main" val="1097159696"/>
                  </a:ext>
                </a:extLst>
              </a:tr>
              <a:tr h="480060">
                <a:tc>
                  <a:txBody>
                    <a:bodyPr/>
                    <a:lstStyle/>
                    <a:p>
                      <a:r>
                        <a:rPr lang="en-US" sz="1400" dirty="0"/>
                        <a:t>Receiving product in compounding areas</a:t>
                      </a:r>
                    </a:p>
                  </a:txBody>
                  <a:tcPr marL="68580" marR="68580" marT="34290" marB="34290"/>
                </a:tc>
                <a:tc>
                  <a:txBody>
                    <a:bodyPr/>
                    <a:lstStyle/>
                    <a:p>
                      <a:r>
                        <a:rPr lang="en-US" sz="1400" dirty="0"/>
                        <a:t>✓</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
                      </a:r>
                    </a:p>
                    <a:p>
                      <a:endParaRPr lang="en-US" sz="14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
                      </a:r>
                    </a:p>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a:p>
                  </a:txBody>
                  <a:tcPr marL="68580" marR="68580" marT="34290" marB="34290"/>
                </a:tc>
                <a:extLst>
                  <a:ext uri="{0D108BD9-81ED-4DB2-BD59-A6C34878D82A}">
                    <a16:rowId xmlns:a16="http://schemas.microsoft.com/office/drawing/2014/main" val="958552578"/>
                  </a:ext>
                </a:extLst>
              </a:tr>
              <a:tr h="393989">
                <a:tc>
                  <a:txBody>
                    <a:bodyPr/>
                    <a:lstStyle/>
                    <a:p>
                      <a:r>
                        <a:rPr lang="en-US" sz="1400" dirty="0"/>
                        <a:t>Stocking compounding areas</a:t>
                      </a:r>
                    </a:p>
                  </a:txBody>
                  <a:tcPr marL="68580" marR="68580" marT="34290" marB="34290"/>
                </a:tc>
                <a:tc>
                  <a:txBody>
                    <a:bodyPr/>
                    <a:lstStyle/>
                    <a:p>
                      <a:r>
                        <a:rPr lang="en-US" sz="1400" dirty="0"/>
                        <a:t>✓</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
                      </a:r>
                    </a:p>
                    <a:p>
                      <a:endParaRPr lang="en-US" sz="14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
                      </a:r>
                    </a:p>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a:p>
                  </a:txBody>
                  <a:tcPr marL="68580" marR="68580" marT="34290" marB="34290"/>
                </a:tc>
                <a:extLst>
                  <a:ext uri="{0D108BD9-81ED-4DB2-BD59-A6C34878D82A}">
                    <a16:rowId xmlns:a16="http://schemas.microsoft.com/office/drawing/2014/main" val="3488249586"/>
                  </a:ext>
                </a:extLst>
              </a:tr>
              <a:tr h="274320">
                <a:tc>
                  <a:txBody>
                    <a:bodyPr/>
                    <a:lstStyle/>
                    <a:p>
                      <a:r>
                        <a:rPr lang="en-US" sz="1400" dirty="0"/>
                        <a:t>Non-sterile compounding</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endParaRPr lang="en-US" sz="1400" dirty="0"/>
                    </a:p>
                  </a:txBody>
                  <a:tcPr marL="68580" marR="68580" marT="34290" marB="34290"/>
                </a:tc>
                <a:tc>
                  <a:txBody>
                    <a:bodyPr/>
                    <a:lstStyle/>
                    <a:p>
                      <a:endParaRPr lang="en-US" sz="1400"/>
                    </a:p>
                  </a:txBody>
                  <a:tcPr marL="68580" marR="68580" marT="34290" marB="34290"/>
                </a:tc>
                <a:extLst>
                  <a:ext uri="{0D108BD9-81ED-4DB2-BD59-A6C34878D82A}">
                    <a16:rowId xmlns:a16="http://schemas.microsoft.com/office/drawing/2014/main" val="389525607"/>
                  </a:ext>
                </a:extLst>
              </a:tr>
              <a:tr h="274320">
                <a:tc>
                  <a:txBody>
                    <a:bodyPr/>
                    <a:lstStyle/>
                    <a:p>
                      <a:r>
                        <a:rPr lang="en-US" sz="1400" dirty="0"/>
                        <a:t>Sterile compounding</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endParaRPr lang="en-US" sz="1400" dirty="0"/>
                    </a:p>
                  </a:txBody>
                  <a:tcPr marL="68580" marR="68580" marT="34290" marB="34290"/>
                </a:tc>
                <a:tc>
                  <a:txBody>
                    <a:bodyPr/>
                    <a:lstStyle/>
                    <a:p>
                      <a:endParaRPr lang="en-US" sz="1400"/>
                    </a:p>
                  </a:txBody>
                  <a:tcPr marL="68580" marR="68580" marT="34290" marB="34290"/>
                </a:tc>
                <a:extLst>
                  <a:ext uri="{0D108BD9-81ED-4DB2-BD59-A6C34878D82A}">
                    <a16:rowId xmlns:a16="http://schemas.microsoft.com/office/drawing/2014/main" val="4131208665"/>
                  </a:ext>
                </a:extLst>
              </a:tr>
              <a:tr h="274320">
                <a:tc>
                  <a:txBody>
                    <a:bodyPr/>
                    <a:lstStyle/>
                    <a:p>
                      <a:r>
                        <a:rPr lang="en-US" sz="1400" dirty="0"/>
                        <a:t>Administering</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endParaRPr lang="en-US" sz="1400" dirty="0"/>
                    </a:p>
                  </a:txBody>
                  <a:tcPr marL="68580" marR="68580" marT="34290" marB="34290"/>
                </a:tc>
                <a:tc>
                  <a:txBody>
                    <a:bodyPr/>
                    <a:lstStyle/>
                    <a:p>
                      <a:r>
                        <a:rPr lang="en-US" sz="1400" dirty="0"/>
                        <a:t>✓</a:t>
                      </a:r>
                    </a:p>
                  </a:txBody>
                  <a:tcPr marL="68580" marR="68580" marT="34290" marB="34290"/>
                </a:tc>
                <a:tc>
                  <a:txBody>
                    <a:bodyPr/>
                    <a:lstStyle/>
                    <a:p>
                      <a:endParaRPr lang="en-US" sz="1400"/>
                    </a:p>
                  </a:txBody>
                  <a:tcPr marL="68580" marR="68580" marT="34290" marB="34290"/>
                </a:tc>
                <a:extLst>
                  <a:ext uri="{0D108BD9-81ED-4DB2-BD59-A6C34878D82A}">
                    <a16:rowId xmlns:a16="http://schemas.microsoft.com/office/drawing/2014/main" val="609067212"/>
                  </a:ext>
                </a:extLst>
              </a:tr>
              <a:tr h="274320">
                <a:tc>
                  <a:txBody>
                    <a:bodyPr/>
                    <a:lstStyle/>
                    <a:p>
                      <a:r>
                        <a:rPr lang="en-US" sz="1400" dirty="0"/>
                        <a:t>Routine clean-up</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endParaRPr lang="en-US" sz="1400" dirty="0"/>
                    </a:p>
                  </a:txBody>
                  <a:tcPr marL="68580" marR="68580" marT="34290" marB="34290"/>
                </a:tc>
                <a:tc>
                  <a:txBody>
                    <a:bodyPr/>
                    <a:lstStyle/>
                    <a:p>
                      <a:endParaRPr lang="en-US" sz="1400"/>
                    </a:p>
                  </a:txBody>
                  <a:tcPr marL="68580" marR="68580" marT="34290" marB="34290"/>
                </a:tc>
                <a:extLst>
                  <a:ext uri="{0D108BD9-81ED-4DB2-BD59-A6C34878D82A}">
                    <a16:rowId xmlns:a16="http://schemas.microsoft.com/office/drawing/2014/main" val="1514089084"/>
                  </a:ext>
                </a:extLst>
              </a:tr>
              <a:tr h="480060">
                <a:tc>
                  <a:txBody>
                    <a:bodyPr/>
                    <a:lstStyle/>
                    <a:p>
                      <a:r>
                        <a:rPr lang="en-US" sz="1400" dirty="0"/>
                        <a:t>Collection and disposal of patient waste</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692727639"/>
                  </a:ext>
                </a:extLst>
              </a:tr>
              <a:tr h="274320">
                <a:tc>
                  <a:txBody>
                    <a:bodyPr/>
                    <a:lstStyle/>
                    <a:p>
                      <a:r>
                        <a:rPr lang="en-US" sz="1400" dirty="0"/>
                        <a:t>Spills</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tc>
                  <a:txBody>
                    <a:bodyPr/>
                    <a:lstStyle/>
                    <a:p>
                      <a:r>
                        <a:rPr lang="en-US" sz="1400" dirty="0"/>
                        <a:t>✓</a:t>
                      </a:r>
                    </a:p>
                  </a:txBody>
                  <a:tcPr marL="68580" marR="68580" marT="34290" marB="34290"/>
                </a:tc>
                <a:extLst>
                  <a:ext uri="{0D108BD9-81ED-4DB2-BD59-A6C34878D82A}">
                    <a16:rowId xmlns:a16="http://schemas.microsoft.com/office/drawing/2014/main" val="2067665501"/>
                  </a:ext>
                </a:extLst>
              </a:tr>
            </a:tbl>
          </a:graphicData>
        </a:graphic>
      </p:graphicFrame>
    </p:spTree>
    <p:extLst>
      <p:ext uri="{BB962C8B-B14F-4D97-AF65-F5344CB8AC3E}">
        <p14:creationId xmlns:p14="http://schemas.microsoft.com/office/powerpoint/2010/main" val="1309151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0E97B-0C0B-D148-B975-0CC15C62C95D}"/>
              </a:ext>
            </a:extLst>
          </p:cNvPr>
          <p:cNvSpPr>
            <a:spLocks noGrp="1"/>
          </p:cNvSpPr>
          <p:nvPr>
            <p:ph type="title"/>
          </p:nvPr>
        </p:nvSpPr>
        <p:spPr/>
        <p:txBody>
          <a:bodyPr>
            <a:normAutofit fontScale="90000"/>
          </a:bodyPr>
          <a:lstStyle/>
          <a:p>
            <a:r>
              <a:rPr lang="en-US" dirty="0"/>
              <a:t>Closed System Transfer Devices (CSTDs)</a:t>
            </a:r>
          </a:p>
        </p:txBody>
      </p:sp>
      <p:sp>
        <p:nvSpPr>
          <p:cNvPr id="3" name="Content Placeholder 2">
            <a:extLst>
              <a:ext uri="{FF2B5EF4-FFF2-40B4-BE49-F238E27FC236}">
                <a16:creationId xmlns:a16="http://schemas.microsoft.com/office/drawing/2014/main" id="{8210BCBF-A997-184D-9A1A-7EC1117579A1}"/>
              </a:ext>
            </a:extLst>
          </p:cNvPr>
          <p:cNvSpPr>
            <a:spLocks noGrp="1"/>
          </p:cNvSpPr>
          <p:nvPr>
            <p:ph idx="1"/>
          </p:nvPr>
        </p:nvSpPr>
        <p:spPr/>
        <p:txBody>
          <a:bodyPr>
            <a:normAutofit lnSpcReduction="10000"/>
          </a:bodyPr>
          <a:lstStyle/>
          <a:p>
            <a:r>
              <a:rPr lang="en-US" dirty="0"/>
              <a:t>A supplemental engineering control used in conjunction with primary and secondary control strategies. </a:t>
            </a:r>
          </a:p>
          <a:p>
            <a:r>
              <a:rPr lang="en-US" dirty="0"/>
              <a:t>A drug transfer device that mechanically prohibits the transfer of environmental contaminants into the system and the escape of HD or vapor concentrations outside of the system </a:t>
            </a:r>
          </a:p>
          <a:p>
            <a:r>
              <a:rPr lang="en-US" dirty="0"/>
              <a:t>CSTDs limit the potential for generating aerosols during compounding </a:t>
            </a:r>
          </a:p>
          <a:p>
            <a:r>
              <a:rPr lang="en-US" dirty="0"/>
              <a:t>There is no universal performance protocol by which all CSTDs are evaluated for containment </a:t>
            </a:r>
          </a:p>
          <a:p>
            <a:r>
              <a:rPr lang="en-US" dirty="0"/>
              <a:t>Users should carefully evaluate the performance claims associated with available CSTDs </a:t>
            </a:r>
          </a:p>
          <a:p>
            <a:endParaRPr lang="en-US" dirty="0"/>
          </a:p>
        </p:txBody>
      </p:sp>
    </p:spTree>
    <p:extLst>
      <p:ext uri="{BB962C8B-B14F-4D97-AF65-F5344CB8AC3E}">
        <p14:creationId xmlns:p14="http://schemas.microsoft.com/office/powerpoint/2010/main" val="15065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DE30F-9124-45D0-B630-F874D420110B}"/>
              </a:ext>
            </a:extLst>
          </p:cNvPr>
          <p:cNvSpPr>
            <a:spLocks noGrp="1"/>
          </p:cNvSpPr>
          <p:nvPr>
            <p:ph type="title"/>
          </p:nvPr>
        </p:nvSpPr>
        <p:spPr/>
        <p:txBody>
          <a:bodyPr/>
          <a:lstStyle/>
          <a:p>
            <a:r>
              <a:rPr lang="en-US" dirty="0"/>
              <a:t>Table of Contents </a:t>
            </a:r>
          </a:p>
        </p:txBody>
      </p:sp>
      <p:sp>
        <p:nvSpPr>
          <p:cNvPr id="3" name="Content Placeholder 2">
            <a:extLst>
              <a:ext uri="{FF2B5EF4-FFF2-40B4-BE49-F238E27FC236}">
                <a16:creationId xmlns:a16="http://schemas.microsoft.com/office/drawing/2014/main" id="{DDF5B813-8A51-4F2B-BB7A-E8C1352025F7}"/>
              </a:ext>
            </a:extLst>
          </p:cNvPr>
          <p:cNvSpPr>
            <a:spLocks noGrp="1"/>
          </p:cNvSpPr>
          <p:nvPr>
            <p:ph idx="1"/>
          </p:nvPr>
        </p:nvSpPr>
        <p:spPr/>
        <p:txBody>
          <a:bodyPr>
            <a:normAutofit fontScale="92500" lnSpcReduction="10000"/>
          </a:bodyPr>
          <a:lstStyle/>
          <a:p>
            <a:pPr marL="300038" indent="-300038">
              <a:buFont typeface="+mj-lt"/>
              <a:buAutoNum type="romanUcPeriod"/>
            </a:pPr>
            <a:r>
              <a:rPr lang="en-US" dirty="0"/>
              <a:t>Didactic overview of types of hazardous drugs (HD) and their risks</a:t>
            </a:r>
          </a:p>
          <a:p>
            <a:pPr marL="300038" indent="-300038">
              <a:buFont typeface="+mj-lt"/>
              <a:buAutoNum type="romanUcPeriod"/>
            </a:pPr>
            <a:r>
              <a:rPr lang="en-US" dirty="0"/>
              <a:t>Review of hazardous drug policies and procedures including the process to request alternative duty </a:t>
            </a:r>
          </a:p>
          <a:p>
            <a:pPr marL="300038" indent="-300038">
              <a:buFont typeface="+mj-lt"/>
              <a:buAutoNum type="romanUcPeriod"/>
            </a:pPr>
            <a:r>
              <a:rPr lang="en-US" dirty="0"/>
              <a:t>Ordering, receiving and stocking of hazardous drugs</a:t>
            </a:r>
          </a:p>
          <a:p>
            <a:pPr marL="300038" indent="-300038">
              <a:buFont typeface="+mj-lt"/>
              <a:buAutoNum type="romanUcPeriod"/>
            </a:pPr>
            <a:r>
              <a:rPr lang="en-US" dirty="0"/>
              <a:t>Hand hygiene </a:t>
            </a:r>
          </a:p>
          <a:p>
            <a:pPr marL="300038" indent="-300038">
              <a:buFont typeface="+mj-lt"/>
              <a:buAutoNum type="romanUcPeriod"/>
            </a:pPr>
            <a:r>
              <a:rPr lang="en-US" dirty="0"/>
              <a:t>Use of personal protective equipment (PPE)</a:t>
            </a:r>
          </a:p>
          <a:p>
            <a:pPr marL="300038" indent="-300038">
              <a:buFont typeface="+mj-lt"/>
              <a:buAutoNum type="romanUcPeriod"/>
            </a:pPr>
            <a:r>
              <a:rPr lang="en-US" dirty="0"/>
              <a:t>Use of negative pressure techniques and closed system transfer devices (CSTDs)</a:t>
            </a:r>
          </a:p>
          <a:p>
            <a:pPr marL="300038" indent="-300038">
              <a:buFont typeface="+mj-lt"/>
              <a:buAutoNum type="romanUcPeriod"/>
            </a:pPr>
            <a:r>
              <a:rPr lang="en-US" dirty="0"/>
              <a:t>Safe aseptic practices</a:t>
            </a:r>
          </a:p>
          <a:p>
            <a:pPr marL="300038" indent="-300038">
              <a:buFont typeface="+mj-lt"/>
              <a:buAutoNum type="romanUcPeriod"/>
            </a:pPr>
            <a:r>
              <a:rPr lang="en-US" dirty="0"/>
              <a:t>Containment, clean up, and disposal procedures </a:t>
            </a:r>
          </a:p>
          <a:p>
            <a:pPr marL="300038" indent="-300038">
              <a:buFont typeface="+mj-lt"/>
              <a:buAutoNum type="romanUcPeriod"/>
            </a:pPr>
            <a:r>
              <a:rPr lang="en-US" dirty="0"/>
              <a:t>Treatment of personal contact and any unintended exposure to a HD</a:t>
            </a:r>
          </a:p>
          <a:p>
            <a:pPr marL="300038" indent="-300038">
              <a:buFont typeface="+mj-lt"/>
              <a:buAutoNum type="romanUcPeriod"/>
            </a:pPr>
            <a:endParaRPr lang="en-US" dirty="0"/>
          </a:p>
          <a:p>
            <a:pPr marL="300038" indent="-300038">
              <a:buFont typeface="+mj-lt"/>
              <a:buAutoNum type="romanUcPeriod"/>
            </a:pPr>
            <a:endParaRPr lang="en-US" dirty="0"/>
          </a:p>
        </p:txBody>
      </p:sp>
    </p:spTree>
    <p:extLst>
      <p:ext uri="{BB962C8B-B14F-4D97-AF65-F5344CB8AC3E}">
        <p14:creationId xmlns:p14="http://schemas.microsoft.com/office/powerpoint/2010/main" val="2289215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051FF-F6AA-C04A-95B1-6CD44E020F9E}"/>
              </a:ext>
            </a:extLst>
          </p:cNvPr>
          <p:cNvSpPr>
            <a:spLocks noGrp="1"/>
          </p:cNvSpPr>
          <p:nvPr>
            <p:ph type="title"/>
          </p:nvPr>
        </p:nvSpPr>
        <p:spPr/>
        <p:txBody>
          <a:bodyPr>
            <a:normAutofit fontScale="90000"/>
          </a:bodyPr>
          <a:lstStyle/>
          <a:p>
            <a:r>
              <a:rPr lang="en-US" dirty="0"/>
              <a:t>Closed System Transfer Devices (CSTDs)</a:t>
            </a:r>
          </a:p>
        </p:txBody>
      </p:sp>
      <p:sp>
        <p:nvSpPr>
          <p:cNvPr id="3" name="Content Placeholder 2">
            <a:extLst>
              <a:ext uri="{FF2B5EF4-FFF2-40B4-BE49-F238E27FC236}">
                <a16:creationId xmlns:a16="http://schemas.microsoft.com/office/drawing/2014/main" id="{5BADC24F-EAE0-2C4E-83C3-8F9CBBAD4C79}"/>
              </a:ext>
            </a:extLst>
          </p:cNvPr>
          <p:cNvSpPr>
            <a:spLocks noGrp="1"/>
          </p:cNvSpPr>
          <p:nvPr>
            <p:ph idx="1"/>
          </p:nvPr>
        </p:nvSpPr>
        <p:spPr/>
        <p:txBody>
          <a:bodyPr/>
          <a:lstStyle/>
          <a:p>
            <a:r>
              <a:rPr lang="en-US" dirty="0"/>
              <a:t>Work practices that must be followed: </a:t>
            </a:r>
          </a:p>
          <a:p>
            <a:pPr lvl="1"/>
            <a:r>
              <a:rPr lang="en-US" dirty="0"/>
              <a:t>CSTDs used as a supplemental control for compounding shall be used inside a C-PEC </a:t>
            </a:r>
          </a:p>
          <a:p>
            <a:pPr lvl="1"/>
            <a:r>
              <a:rPr lang="en-US" dirty="0"/>
              <a:t>CSTDs should be used when compounding HDs when the dosage form allows </a:t>
            </a:r>
          </a:p>
          <a:p>
            <a:pPr lvl="1"/>
            <a:r>
              <a:rPr lang="en-US" dirty="0"/>
              <a:t>CSTDs shall be used when administering HDs when the dosage form allows </a:t>
            </a:r>
          </a:p>
          <a:p>
            <a:endParaRPr lang="en-US" dirty="0"/>
          </a:p>
        </p:txBody>
      </p:sp>
    </p:spTree>
    <p:extLst>
      <p:ext uri="{BB962C8B-B14F-4D97-AF65-F5344CB8AC3E}">
        <p14:creationId xmlns:p14="http://schemas.microsoft.com/office/powerpoint/2010/main" val="825234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051FF-F6AA-C04A-95B1-6CD44E020F9E}"/>
              </a:ext>
            </a:extLst>
          </p:cNvPr>
          <p:cNvSpPr>
            <a:spLocks noGrp="1"/>
          </p:cNvSpPr>
          <p:nvPr>
            <p:ph type="title"/>
          </p:nvPr>
        </p:nvSpPr>
        <p:spPr/>
        <p:txBody>
          <a:bodyPr>
            <a:normAutofit fontScale="90000"/>
          </a:bodyPr>
          <a:lstStyle/>
          <a:p>
            <a:r>
              <a:rPr lang="en-US" dirty="0"/>
              <a:t>Closed System Transfer Devices (CSTDs)</a:t>
            </a:r>
          </a:p>
        </p:txBody>
      </p:sp>
      <p:pic>
        <p:nvPicPr>
          <p:cNvPr id="6" name="Content Placeholder 5">
            <a:extLst>
              <a:ext uri="{FF2B5EF4-FFF2-40B4-BE49-F238E27FC236}">
                <a16:creationId xmlns:a16="http://schemas.microsoft.com/office/drawing/2014/main" id="{63C71687-2028-8F47-9598-4721A551E366}"/>
              </a:ext>
            </a:extLst>
          </p:cNvPr>
          <p:cNvPicPr>
            <a:picLocks noGrp="1" noChangeAspect="1"/>
          </p:cNvPicPr>
          <p:nvPr>
            <p:ph idx="1"/>
          </p:nvPr>
        </p:nvPicPr>
        <p:blipFill>
          <a:blip r:embed="rId2"/>
          <a:stretch>
            <a:fillRect/>
          </a:stretch>
        </p:blipFill>
        <p:spPr>
          <a:xfrm>
            <a:off x="508000" y="1809750"/>
            <a:ext cx="6111710" cy="3765929"/>
          </a:xfrm>
        </p:spPr>
      </p:pic>
    </p:spTree>
    <p:extLst>
      <p:ext uri="{BB962C8B-B14F-4D97-AF65-F5344CB8AC3E}">
        <p14:creationId xmlns:p14="http://schemas.microsoft.com/office/powerpoint/2010/main" val="6320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2190D-B229-EF4B-A8BD-EE9AF6EDA0B3}"/>
              </a:ext>
            </a:extLst>
          </p:cNvPr>
          <p:cNvSpPr>
            <a:spLocks noGrp="1"/>
          </p:cNvSpPr>
          <p:nvPr>
            <p:ph type="title"/>
          </p:nvPr>
        </p:nvSpPr>
        <p:spPr/>
        <p:txBody>
          <a:bodyPr>
            <a:normAutofit fontScale="90000"/>
          </a:bodyPr>
          <a:lstStyle/>
          <a:p>
            <a:r>
              <a:rPr lang="en-US" dirty="0"/>
              <a:t>Safe Aseptic Practices Using Negative Pressure Technique</a:t>
            </a:r>
          </a:p>
        </p:txBody>
      </p:sp>
      <p:sp>
        <p:nvSpPr>
          <p:cNvPr id="3" name="Content Placeholder 2">
            <a:extLst>
              <a:ext uri="{FF2B5EF4-FFF2-40B4-BE49-F238E27FC236}">
                <a16:creationId xmlns:a16="http://schemas.microsoft.com/office/drawing/2014/main" id="{BCE6791B-2D42-4449-AED3-92FDB1405AC5}"/>
              </a:ext>
            </a:extLst>
          </p:cNvPr>
          <p:cNvSpPr>
            <a:spLocks noGrp="1"/>
          </p:cNvSpPr>
          <p:nvPr>
            <p:ph idx="1"/>
          </p:nvPr>
        </p:nvSpPr>
        <p:spPr/>
        <p:txBody>
          <a:bodyPr>
            <a:normAutofit fontScale="77500" lnSpcReduction="20000"/>
          </a:bodyPr>
          <a:lstStyle/>
          <a:p>
            <a:r>
              <a:rPr lang="en-US" dirty="0"/>
              <a:t>Perform all manipulation of HDs in Containment Primary Engineering Control (C-PEC) </a:t>
            </a:r>
          </a:p>
          <a:p>
            <a:r>
              <a:rPr lang="en-US" dirty="0"/>
              <a:t>Observe proper material handling practices before introducing any item into the ISO Class 5 C-PEC </a:t>
            </a:r>
          </a:p>
          <a:p>
            <a:pPr lvl="1"/>
            <a:r>
              <a:rPr lang="en-US" dirty="0"/>
              <a:t>Remove any unnecessary supplies </a:t>
            </a:r>
          </a:p>
          <a:p>
            <a:pPr lvl="1"/>
            <a:r>
              <a:rPr lang="en-US" dirty="0"/>
              <a:t>Decontaminate the deck between different types of HDs </a:t>
            </a:r>
          </a:p>
          <a:p>
            <a:pPr lvl="1"/>
            <a:r>
              <a:rPr lang="en-US" dirty="0"/>
              <a:t>Disinfect the deck with sterile 70% IPA </a:t>
            </a:r>
          </a:p>
          <a:p>
            <a:pPr lvl="1"/>
            <a:r>
              <a:rPr lang="en-US" dirty="0"/>
              <a:t>Disinfect each component immediately before introduction to the C-PEC </a:t>
            </a:r>
          </a:p>
          <a:p>
            <a:pPr lvl="1"/>
            <a:r>
              <a:rPr lang="en-US" dirty="0"/>
              <a:t>Arrange items so not to impede first air </a:t>
            </a:r>
          </a:p>
          <a:p>
            <a:pPr lvl="1"/>
            <a:r>
              <a:rPr lang="en-US" dirty="0"/>
              <a:t>Open items to the left or right of direct compounding area </a:t>
            </a:r>
          </a:p>
          <a:p>
            <a:r>
              <a:rPr lang="en-US" dirty="0"/>
              <a:t>Swab the vial septum with sterile 70% IPA and allow to dry </a:t>
            </a:r>
          </a:p>
          <a:p>
            <a:r>
              <a:rPr lang="en-US" dirty="0"/>
              <a:t>Perform manipulations in the direct compounding areas and in a way in which critical sites remain in unobstructed HEPA filtered air (first air) </a:t>
            </a:r>
          </a:p>
          <a:p>
            <a:r>
              <a:rPr lang="en-US" dirty="0"/>
              <a:t>Use a syringe that is 25% larger than the total dose </a:t>
            </a:r>
          </a:p>
          <a:p>
            <a:r>
              <a:rPr lang="en-US" dirty="0"/>
              <a:t>Carefully attach the needle and syringe being careful to avoid touch contamination of either critical site </a:t>
            </a:r>
          </a:p>
          <a:p>
            <a:r>
              <a:rPr lang="en-US" dirty="0"/>
              <a:t>Draw up the amount of air that is equal to the total dose to be drawn up </a:t>
            </a:r>
          </a:p>
          <a:p>
            <a:endParaRPr lang="en-US" dirty="0"/>
          </a:p>
        </p:txBody>
      </p:sp>
    </p:spTree>
    <p:extLst>
      <p:ext uri="{BB962C8B-B14F-4D97-AF65-F5344CB8AC3E}">
        <p14:creationId xmlns:p14="http://schemas.microsoft.com/office/powerpoint/2010/main" val="2047190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2190D-B229-EF4B-A8BD-EE9AF6EDA0B3}"/>
              </a:ext>
            </a:extLst>
          </p:cNvPr>
          <p:cNvSpPr>
            <a:spLocks noGrp="1"/>
          </p:cNvSpPr>
          <p:nvPr>
            <p:ph type="title"/>
          </p:nvPr>
        </p:nvSpPr>
        <p:spPr/>
        <p:txBody>
          <a:bodyPr>
            <a:normAutofit fontScale="90000"/>
          </a:bodyPr>
          <a:lstStyle/>
          <a:p>
            <a:r>
              <a:rPr lang="en-US" dirty="0"/>
              <a:t>Safe Aseptic Practices Using Negative Pressure Technique (continued)</a:t>
            </a:r>
          </a:p>
        </p:txBody>
      </p:sp>
      <p:sp>
        <p:nvSpPr>
          <p:cNvPr id="3" name="Content Placeholder 2">
            <a:extLst>
              <a:ext uri="{FF2B5EF4-FFF2-40B4-BE49-F238E27FC236}">
                <a16:creationId xmlns:a16="http://schemas.microsoft.com/office/drawing/2014/main" id="{BCE6791B-2D42-4449-AED3-92FDB1405AC5}"/>
              </a:ext>
            </a:extLst>
          </p:cNvPr>
          <p:cNvSpPr>
            <a:spLocks noGrp="1"/>
          </p:cNvSpPr>
          <p:nvPr>
            <p:ph idx="1"/>
          </p:nvPr>
        </p:nvSpPr>
        <p:spPr/>
        <p:txBody>
          <a:bodyPr>
            <a:normAutofit fontScale="85000" lnSpcReduction="20000"/>
          </a:bodyPr>
          <a:lstStyle/>
          <a:p>
            <a:r>
              <a:rPr lang="en-US" dirty="0"/>
              <a:t>Insert the needle into the septum being mindful of the first air coming down from the top of the C-PEC </a:t>
            </a:r>
          </a:p>
          <a:p>
            <a:pPr lvl="1"/>
            <a:r>
              <a:rPr lang="en-US" dirty="0"/>
              <a:t>Without touching the length of the plunger and with the needle above the fluid level, pullback on the plunger slightly to create a negative pressure within the vial </a:t>
            </a:r>
          </a:p>
          <a:p>
            <a:pPr lvl="1"/>
            <a:r>
              <a:rPr lang="en-US" dirty="0"/>
              <a:t>Invert the vial and with needle below the fluid level, withdraw no more than 15-25% of the dose into the syringe, until you feel resistance. Slowly transfer small amounts of the medication into the syringe as equivalent amounts of air are exchanged for fluid </a:t>
            </a:r>
          </a:p>
          <a:p>
            <a:pPr lvl="1"/>
            <a:r>
              <a:rPr lang="en-US" dirty="0"/>
              <a:t>Each time allow the syringe plunger to return to original position and never let plunger go above that original position (as it may result in positive pressure) </a:t>
            </a:r>
          </a:p>
          <a:p>
            <a:pPr lvl="1"/>
            <a:r>
              <a:rPr lang="en-US" dirty="0"/>
              <a:t>Repeat these steps until the total volume is drawn up. </a:t>
            </a:r>
          </a:p>
          <a:p>
            <a:pPr lvl="1"/>
            <a:r>
              <a:rPr lang="en-US" dirty="0"/>
              <a:t>With the needle still in the vial, remove all air bubbles and adjust to the final dose </a:t>
            </a:r>
          </a:p>
          <a:p>
            <a:pPr lvl="1"/>
            <a:r>
              <a:rPr lang="en-US" dirty="0"/>
              <a:t>Once the final dose is measured, lace the vial upright on the deck and withdraw a slight amount of air through the needle to clear the hub of the syringe of drug. No additional air should be drawn into the syringe. </a:t>
            </a:r>
          </a:p>
          <a:p>
            <a:pPr lvl="1"/>
            <a:r>
              <a:rPr lang="en-US" dirty="0"/>
              <a:t>Carefully withdrawal the needle and syringe from the vial </a:t>
            </a:r>
          </a:p>
          <a:p>
            <a:pPr lvl="1"/>
            <a:r>
              <a:rPr lang="en-US" dirty="0"/>
              <a:t>Follow proper material handling procedures for removing hazardous compounded sterile preparations for the C-PEC </a:t>
            </a:r>
          </a:p>
          <a:p>
            <a:endParaRPr lang="en-US" dirty="0"/>
          </a:p>
        </p:txBody>
      </p:sp>
    </p:spTree>
    <p:extLst>
      <p:ext uri="{BB962C8B-B14F-4D97-AF65-F5344CB8AC3E}">
        <p14:creationId xmlns:p14="http://schemas.microsoft.com/office/powerpoint/2010/main" val="4116808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E0B6-0B6F-4F41-9ADA-3222F20AD24C}"/>
              </a:ext>
            </a:extLst>
          </p:cNvPr>
          <p:cNvSpPr>
            <a:spLocks noGrp="1"/>
          </p:cNvSpPr>
          <p:nvPr>
            <p:ph type="title"/>
          </p:nvPr>
        </p:nvSpPr>
        <p:spPr/>
        <p:txBody>
          <a:bodyPr>
            <a:normAutofit fontScale="90000"/>
          </a:bodyPr>
          <a:lstStyle/>
          <a:p>
            <a:r>
              <a:rPr lang="en-US" dirty="0"/>
              <a:t>Containment, clean up, and disposal procedures</a:t>
            </a:r>
          </a:p>
        </p:txBody>
      </p:sp>
      <p:sp>
        <p:nvSpPr>
          <p:cNvPr id="3" name="Content Placeholder 2">
            <a:extLst>
              <a:ext uri="{FF2B5EF4-FFF2-40B4-BE49-F238E27FC236}">
                <a16:creationId xmlns:a16="http://schemas.microsoft.com/office/drawing/2014/main" id="{86D255E5-740E-BE45-AA91-7A45F9BE8E71}"/>
              </a:ext>
            </a:extLst>
          </p:cNvPr>
          <p:cNvSpPr>
            <a:spLocks noGrp="1"/>
          </p:cNvSpPr>
          <p:nvPr>
            <p:ph idx="1"/>
          </p:nvPr>
        </p:nvSpPr>
        <p:spPr/>
        <p:txBody>
          <a:bodyPr/>
          <a:lstStyle/>
          <a:p>
            <a:r>
              <a:rPr lang="en-US" dirty="0"/>
              <a:t>Considerations: </a:t>
            </a:r>
          </a:p>
          <a:p>
            <a:pPr lvl="1"/>
            <a:r>
              <a:rPr lang="en-US" dirty="0"/>
              <a:t>Agents used need to be appropriate for the surface material and type of HD </a:t>
            </a:r>
          </a:p>
          <a:p>
            <a:pPr lvl="1"/>
            <a:r>
              <a:rPr lang="en-US" dirty="0"/>
              <a:t>How to apply? </a:t>
            </a:r>
          </a:p>
          <a:p>
            <a:pPr lvl="2"/>
            <a:r>
              <a:rPr lang="en-US" dirty="0"/>
              <a:t>Use wet wipes with appropriate solution </a:t>
            </a:r>
          </a:p>
          <a:p>
            <a:pPr lvl="2"/>
            <a:r>
              <a:rPr lang="en-US" dirty="0"/>
              <a:t>Do not use spray bottles to avoid spreading HD </a:t>
            </a:r>
          </a:p>
          <a:p>
            <a:pPr lvl="1"/>
            <a:r>
              <a:rPr lang="en-US" dirty="0"/>
              <a:t>Make sure area is well ventilated and wear appropriate PPE </a:t>
            </a:r>
          </a:p>
          <a:p>
            <a:endParaRPr lang="en-US" dirty="0"/>
          </a:p>
        </p:txBody>
      </p:sp>
    </p:spTree>
    <p:extLst>
      <p:ext uri="{BB962C8B-B14F-4D97-AF65-F5344CB8AC3E}">
        <p14:creationId xmlns:p14="http://schemas.microsoft.com/office/powerpoint/2010/main" val="3589493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E0B6-0B6F-4F41-9ADA-3222F20AD24C}"/>
              </a:ext>
            </a:extLst>
          </p:cNvPr>
          <p:cNvSpPr>
            <a:spLocks noGrp="1"/>
          </p:cNvSpPr>
          <p:nvPr>
            <p:ph type="title"/>
          </p:nvPr>
        </p:nvSpPr>
        <p:spPr>
          <a:xfrm>
            <a:off x="508001" y="1314450"/>
            <a:ext cx="6447501" cy="990600"/>
          </a:xfrm>
        </p:spPr>
        <p:txBody>
          <a:bodyPr>
            <a:normAutofit fontScale="90000"/>
          </a:bodyPr>
          <a:lstStyle/>
          <a:p>
            <a:r>
              <a:rPr lang="en-US"/>
              <a:t>Containment, clean up, and disposal procedures</a:t>
            </a:r>
            <a:endParaRPr lang="en-US" dirty="0"/>
          </a:p>
        </p:txBody>
      </p:sp>
      <p:pic>
        <p:nvPicPr>
          <p:cNvPr id="21" name="Picture 20">
            <a:extLst>
              <a:ext uri="{FF2B5EF4-FFF2-40B4-BE49-F238E27FC236}">
                <a16:creationId xmlns:a16="http://schemas.microsoft.com/office/drawing/2014/main" id="{1972E7AA-8C87-A04C-922D-F513260C24B0}"/>
              </a:ext>
            </a:extLst>
          </p:cNvPr>
          <p:cNvPicPr>
            <a:picLocks noChangeAspect="1"/>
          </p:cNvPicPr>
          <p:nvPr/>
        </p:nvPicPr>
        <p:blipFill>
          <a:blip r:embed="rId2"/>
          <a:stretch>
            <a:fillRect/>
          </a:stretch>
        </p:blipFill>
        <p:spPr>
          <a:xfrm>
            <a:off x="508000" y="2305050"/>
            <a:ext cx="7331354" cy="2735580"/>
          </a:xfrm>
          <a:prstGeom prst="rect">
            <a:avLst/>
          </a:prstGeom>
        </p:spPr>
      </p:pic>
    </p:spTree>
    <p:extLst>
      <p:ext uri="{BB962C8B-B14F-4D97-AF65-F5344CB8AC3E}">
        <p14:creationId xmlns:p14="http://schemas.microsoft.com/office/powerpoint/2010/main" val="1515594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E0B6-0B6F-4F41-9ADA-3222F20AD24C}"/>
              </a:ext>
            </a:extLst>
          </p:cNvPr>
          <p:cNvSpPr>
            <a:spLocks noGrp="1"/>
          </p:cNvSpPr>
          <p:nvPr>
            <p:ph type="title"/>
          </p:nvPr>
        </p:nvSpPr>
        <p:spPr/>
        <p:txBody>
          <a:bodyPr>
            <a:normAutofit fontScale="90000"/>
          </a:bodyPr>
          <a:lstStyle/>
          <a:p>
            <a:r>
              <a:rPr lang="en-US" dirty="0"/>
              <a:t>Containment, clean up, and disposal procedures</a:t>
            </a:r>
          </a:p>
        </p:txBody>
      </p:sp>
      <p:sp>
        <p:nvSpPr>
          <p:cNvPr id="3" name="Content Placeholder 2">
            <a:extLst>
              <a:ext uri="{FF2B5EF4-FFF2-40B4-BE49-F238E27FC236}">
                <a16:creationId xmlns:a16="http://schemas.microsoft.com/office/drawing/2014/main" id="{86D255E5-740E-BE45-AA91-7A45F9BE8E71}"/>
              </a:ext>
            </a:extLst>
          </p:cNvPr>
          <p:cNvSpPr>
            <a:spLocks noGrp="1"/>
          </p:cNvSpPr>
          <p:nvPr>
            <p:ph idx="1"/>
          </p:nvPr>
        </p:nvSpPr>
        <p:spPr/>
        <p:txBody>
          <a:bodyPr>
            <a:normAutofit fontScale="92500"/>
          </a:bodyPr>
          <a:lstStyle/>
          <a:p>
            <a:r>
              <a:rPr lang="en-US" dirty="0"/>
              <a:t>Steps of Cleaning Process </a:t>
            </a:r>
          </a:p>
          <a:p>
            <a:r>
              <a:rPr lang="en-US" dirty="0"/>
              <a:t>Deactivation – goal of complete surface deactivation </a:t>
            </a:r>
          </a:p>
          <a:p>
            <a:r>
              <a:rPr lang="en-US" dirty="0"/>
              <a:t>Decontamination – remove HD residue from all surfaces </a:t>
            </a:r>
          </a:p>
          <a:p>
            <a:pPr lvl="1"/>
            <a:r>
              <a:rPr lang="en-US" dirty="0"/>
              <a:t>When? Wipe containers before compounding in hood to reduce residue </a:t>
            </a:r>
          </a:p>
          <a:p>
            <a:pPr lvl="1"/>
            <a:r>
              <a:rPr lang="en-US" dirty="0"/>
              <a:t>Decontaminate at least daily, w/ any spill, between compounding of different HDs, before/after certification, after hood is turned off, when ventilation tool is moved </a:t>
            </a:r>
          </a:p>
          <a:p>
            <a:r>
              <a:rPr lang="en-US" dirty="0"/>
              <a:t>Cleaning – removal of contaminants, not to be done while compounding is occurring </a:t>
            </a:r>
          </a:p>
          <a:p>
            <a:r>
              <a:rPr lang="en-US" dirty="0"/>
              <a:t>Disinfection (for sterile compounding) – last step, areas must be cleaned first; inhibits microbial growth </a:t>
            </a:r>
          </a:p>
          <a:p>
            <a:r>
              <a:rPr lang="en-US" dirty="0"/>
              <a:t>Frequency of cleaning process </a:t>
            </a:r>
          </a:p>
          <a:p>
            <a:endParaRPr lang="en-US" dirty="0"/>
          </a:p>
        </p:txBody>
      </p:sp>
    </p:spTree>
    <p:extLst>
      <p:ext uri="{BB962C8B-B14F-4D97-AF65-F5344CB8AC3E}">
        <p14:creationId xmlns:p14="http://schemas.microsoft.com/office/powerpoint/2010/main" val="1674325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E0B6-0B6F-4F41-9ADA-3222F20AD24C}"/>
              </a:ext>
            </a:extLst>
          </p:cNvPr>
          <p:cNvSpPr>
            <a:spLocks noGrp="1"/>
          </p:cNvSpPr>
          <p:nvPr>
            <p:ph type="title"/>
          </p:nvPr>
        </p:nvSpPr>
        <p:spPr/>
        <p:txBody>
          <a:bodyPr>
            <a:normAutofit fontScale="90000"/>
          </a:bodyPr>
          <a:lstStyle/>
          <a:p>
            <a:r>
              <a:rPr lang="en-US" dirty="0"/>
              <a:t>Containment, clean up, and disposal procedures</a:t>
            </a:r>
          </a:p>
        </p:txBody>
      </p:sp>
      <p:sp>
        <p:nvSpPr>
          <p:cNvPr id="3" name="Content Placeholder 2">
            <a:extLst>
              <a:ext uri="{FF2B5EF4-FFF2-40B4-BE49-F238E27FC236}">
                <a16:creationId xmlns:a16="http://schemas.microsoft.com/office/drawing/2014/main" id="{86D255E5-740E-BE45-AA91-7A45F9BE8E71}"/>
              </a:ext>
            </a:extLst>
          </p:cNvPr>
          <p:cNvSpPr>
            <a:spLocks noGrp="1"/>
          </p:cNvSpPr>
          <p:nvPr>
            <p:ph idx="1"/>
          </p:nvPr>
        </p:nvSpPr>
        <p:spPr/>
        <p:txBody>
          <a:bodyPr>
            <a:normAutofit fontScale="92500" lnSpcReduction="20000"/>
          </a:bodyPr>
          <a:lstStyle/>
          <a:p>
            <a:r>
              <a:rPr lang="en-US" dirty="0"/>
              <a:t>Equipment used in HD compounding – daily (decontamination, cleaning) or after each use </a:t>
            </a:r>
          </a:p>
          <a:p>
            <a:r>
              <a:rPr lang="en-US" dirty="0"/>
              <a:t>Treatment of personal contact and any unintended exposure </a:t>
            </a:r>
          </a:p>
          <a:p>
            <a:r>
              <a:rPr lang="en-US" dirty="0"/>
              <a:t>Direct skin or eye contact requires immediate evaluation </a:t>
            </a:r>
          </a:p>
          <a:p>
            <a:r>
              <a:rPr lang="en-US" dirty="0"/>
              <a:t>Spill Control </a:t>
            </a:r>
          </a:p>
          <a:p>
            <a:pPr lvl="1"/>
            <a:r>
              <a:rPr lang="en-US" dirty="0"/>
              <a:t>Proper training – spill management and PPE/respiratory equipment </a:t>
            </a:r>
          </a:p>
          <a:p>
            <a:pPr lvl="1"/>
            <a:r>
              <a:rPr lang="en-US" dirty="0"/>
              <a:t>Tend to immediately by qualified personnel </a:t>
            </a:r>
          </a:p>
          <a:p>
            <a:pPr lvl="1"/>
            <a:r>
              <a:rPr lang="en-US" dirty="0"/>
              <a:t>Spill kits available in all areas where HDs are </a:t>
            </a:r>
          </a:p>
          <a:p>
            <a:pPr lvl="1"/>
            <a:r>
              <a:rPr lang="en-US" dirty="0"/>
              <a:t>Received, stored, compounded, prepared, handled, disposed of </a:t>
            </a:r>
          </a:p>
          <a:p>
            <a:pPr lvl="1"/>
            <a:r>
              <a:rPr lang="en-US" dirty="0"/>
              <a:t>Dispose of spill kit contents in hazardous waste containers </a:t>
            </a:r>
          </a:p>
          <a:p>
            <a:pPr lvl="1"/>
            <a:r>
              <a:rPr lang="en-US" dirty="0"/>
              <a:t>Documentation of event &amp; follow up for future prevention </a:t>
            </a:r>
          </a:p>
          <a:p>
            <a:pPr lvl="1"/>
            <a:r>
              <a:rPr lang="en-US" dirty="0"/>
              <a:t>Definition of a spill - Internal policies to instruct on size of spill &amp; scope for clean up </a:t>
            </a:r>
          </a:p>
          <a:p>
            <a:pPr lvl="1"/>
            <a:r>
              <a:rPr lang="en-US" dirty="0"/>
              <a:t>Definition of an “exposure” event </a:t>
            </a:r>
          </a:p>
          <a:p>
            <a:endParaRPr lang="en-US" dirty="0"/>
          </a:p>
        </p:txBody>
      </p:sp>
    </p:spTree>
    <p:extLst>
      <p:ext uri="{BB962C8B-B14F-4D97-AF65-F5344CB8AC3E}">
        <p14:creationId xmlns:p14="http://schemas.microsoft.com/office/powerpoint/2010/main" val="1154798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E0B6-0B6F-4F41-9ADA-3222F20AD24C}"/>
              </a:ext>
            </a:extLst>
          </p:cNvPr>
          <p:cNvSpPr>
            <a:spLocks noGrp="1"/>
          </p:cNvSpPr>
          <p:nvPr>
            <p:ph type="title"/>
          </p:nvPr>
        </p:nvSpPr>
        <p:spPr/>
        <p:txBody>
          <a:bodyPr>
            <a:normAutofit fontScale="90000"/>
          </a:bodyPr>
          <a:lstStyle/>
          <a:p>
            <a:r>
              <a:rPr lang="en-US" dirty="0"/>
              <a:t>Containment, clean up, and disposal procedures: Disposal</a:t>
            </a:r>
          </a:p>
        </p:txBody>
      </p:sp>
      <p:sp>
        <p:nvSpPr>
          <p:cNvPr id="3" name="Content Placeholder 2">
            <a:extLst>
              <a:ext uri="{FF2B5EF4-FFF2-40B4-BE49-F238E27FC236}">
                <a16:creationId xmlns:a16="http://schemas.microsoft.com/office/drawing/2014/main" id="{86D255E5-740E-BE45-AA91-7A45F9BE8E71}"/>
              </a:ext>
            </a:extLst>
          </p:cNvPr>
          <p:cNvSpPr>
            <a:spLocks noGrp="1"/>
          </p:cNvSpPr>
          <p:nvPr>
            <p:ph idx="1"/>
          </p:nvPr>
        </p:nvSpPr>
        <p:spPr/>
        <p:txBody>
          <a:bodyPr>
            <a:normAutofit/>
          </a:bodyPr>
          <a:lstStyle/>
          <a:p>
            <a:r>
              <a:rPr lang="en-US" dirty="0"/>
              <a:t>Must consider and plan for disposal of different materials</a:t>
            </a:r>
          </a:p>
          <a:p>
            <a:pPr lvl="1"/>
            <a:r>
              <a:rPr lang="en-US" dirty="0"/>
              <a:t>“Trace” hazardous waste </a:t>
            </a:r>
          </a:p>
          <a:p>
            <a:pPr lvl="1"/>
            <a:r>
              <a:rPr lang="en-US" dirty="0"/>
              <a:t>Containers/tubing with &lt;3% by weight of HD remaining </a:t>
            </a:r>
          </a:p>
          <a:p>
            <a:pPr lvl="1"/>
            <a:r>
              <a:rPr lang="en-US" dirty="0"/>
              <a:t>All disposable supplies involved in compounding or cleaning </a:t>
            </a:r>
          </a:p>
          <a:p>
            <a:pPr lvl="1"/>
            <a:r>
              <a:rPr lang="en-US" dirty="0"/>
              <a:t>PPE used in compounding </a:t>
            </a:r>
          </a:p>
          <a:p>
            <a:pPr lvl="1"/>
            <a:r>
              <a:rPr lang="en-US" dirty="0"/>
              <a:t>“Bulk” hazardous waste </a:t>
            </a:r>
          </a:p>
          <a:p>
            <a:pPr lvl="1"/>
            <a:r>
              <a:rPr lang="en-US" dirty="0"/>
              <a:t>Containers/tubing w/ &gt;3% by weight of HD remaining </a:t>
            </a:r>
          </a:p>
          <a:p>
            <a:pPr lvl="1"/>
            <a:r>
              <a:rPr lang="en-US" dirty="0"/>
              <a:t>Significantly contaminated supplies and PPE used in compounding, cleaning, </a:t>
            </a:r>
            <a:r>
              <a:rPr lang="en-US" dirty="0" err="1"/>
              <a:t>etc</a:t>
            </a:r>
            <a:r>
              <a:rPr lang="en-US" dirty="0"/>
              <a:t> </a:t>
            </a:r>
          </a:p>
          <a:p>
            <a:pPr lvl="1"/>
            <a:r>
              <a:rPr lang="en-US" dirty="0"/>
              <a:t>Materials used in cleaning up spills </a:t>
            </a:r>
          </a:p>
          <a:p>
            <a:endParaRPr lang="en-US" dirty="0"/>
          </a:p>
        </p:txBody>
      </p:sp>
    </p:spTree>
    <p:extLst>
      <p:ext uri="{BB962C8B-B14F-4D97-AF65-F5344CB8AC3E}">
        <p14:creationId xmlns:p14="http://schemas.microsoft.com/office/powerpoint/2010/main" val="287988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55A6-BDFE-794C-88D6-1F8473394DC9}"/>
              </a:ext>
            </a:extLst>
          </p:cNvPr>
          <p:cNvSpPr>
            <a:spLocks noGrp="1"/>
          </p:cNvSpPr>
          <p:nvPr>
            <p:ph type="title"/>
          </p:nvPr>
        </p:nvSpPr>
        <p:spPr/>
        <p:txBody>
          <a:bodyPr>
            <a:normAutofit fontScale="90000"/>
          </a:bodyPr>
          <a:lstStyle/>
          <a:p>
            <a:r>
              <a:rPr lang="en-US" dirty="0"/>
              <a:t>Treatment of Personal Contact and Any Unintended Exposure</a:t>
            </a:r>
          </a:p>
        </p:txBody>
      </p:sp>
      <p:sp>
        <p:nvSpPr>
          <p:cNvPr id="3" name="Content Placeholder 2">
            <a:extLst>
              <a:ext uri="{FF2B5EF4-FFF2-40B4-BE49-F238E27FC236}">
                <a16:creationId xmlns:a16="http://schemas.microsoft.com/office/drawing/2014/main" id="{5A36C1C0-1F50-4B42-98E3-9175F821E7CC}"/>
              </a:ext>
            </a:extLst>
          </p:cNvPr>
          <p:cNvSpPr>
            <a:spLocks noGrp="1"/>
          </p:cNvSpPr>
          <p:nvPr>
            <p:ph idx="1"/>
          </p:nvPr>
        </p:nvSpPr>
        <p:spPr/>
        <p:txBody>
          <a:bodyPr/>
          <a:lstStyle/>
          <a:p>
            <a:r>
              <a:rPr lang="en-US" dirty="0"/>
              <a:t>Personnel who are potentially exposed to a HD or who have direct skin or eye contact require immediate evaluation </a:t>
            </a:r>
          </a:p>
          <a:p>
            <a:r>
              <a:rPr lang="en-US" dirty="0"/>
              <a:t>The occurrence of exposure-related health changes should prompt immediate reevaluation of primary preventive measures </a:t>
            </a:r>
          </a:p>
          <a:p>
            <a:pPr lvl="1"/>
            <a:r>
              <a:rPr lang="en-US" dirty="0"/>
              <a:t>Perform post-exposure evaluation tailored to the type of exposure</a:t>
            </a:r>
          </a:p>
          <a:p>
            <a:pPr lvl="1"/>
            <a:r>
              <a:rPr lang="en-US" dirty="0"/>
              <a:t>Compared performance of controls with recommended standards</a:t>
            </a:r>
          </a:p>
          <a:p>
            <a:pPr lvl="1"/>
            <a:r>
              <a:rPr lang="en-US" dirty="0"/>
              <a:t>Conduct environmental sampling </a:t>
            </a:r>
          </a:p>
          <a:p>
            <a:pPr lvl="1"/>
            <a:r>
              <a:rPr lang="en-US" dirty="0"/>
              <a:t>Verify all engineering controls are in operating conditions </a:t>
            </a:r>
          </a:p>
          <a:p>
            <a:pPr lvl="1"/>
            <a:r>
              <a:rPr lang="en-US" dirty="0"/>
              <a:t>Develop an action plan to prevent future exposures </a:t>
            </a:r>
          </a:p>
          <a:p>
            <a:pPr lvl="2"/>
            <a:endParaRPr lang="en-US" dirty="0"/>
          </a:p>
          <a:p>
            <a:pPr marL="0" indent="0">
              <a:buNone/>
            </a:pPr>
            <a:endParaRPr lang="en-US" dirty="0"/>
          </a:p>
        </p:txBody>
      </p:sp>
    </p:spTree>
    <p:extLst>
      <p:ext uri="{BB962C8B-B14F-4D97-AF65-F5344CB8AC3E}">
        <p14:creationId xmlns:p14="http://schemas.microsoft.com/office/powerpoint/2010/main" val="1523433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8DF68-166D-4146-9113-BD8A15F05E49}"/>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B7C41A11-C886-DF42-8086-E2385D930CF7}"/>
              </a:ext>
            </a:extLst>
          </p:cNvPr>
          <p:cNvSpPr>
            <a:spLocks noGrp="1"/>
          </p:cNvSpPr>
          <p:nvPr>
            <p:ph idx="1"/>
          </p:nvPr>
        </p:nvSpPr>
        <p:spPr/>
        <p:txBody>
          <a:bodyPr>
            <a:normAutofit/>
          </a:bodyPr>
          <a:lstStyle/>
          <a:p>
            <a:r>
              <a:rPr lang="en-US" sz="2800" dirty="0"/>
              <a:t>Hazardous drugs (HD) are drugs that can cause adverse health effects if health care workers that handle (including distribution, preparation, or administration) these products are exposed to them</a:t>
            </a:r>
          </a:p>
          <a:p>
            <a:pPr lvl="1"/>
            <a:r>
              <a:rPr lang="en-US" sz="2400" dirty="0"/>
              <a:t>Risks: acute and chronic health effects, adverse reproductive outcomes, cancers </a:t>
            </a:r>
          </a:p>
          <a:p>
            <a:endParaRPr lang="en-US" dirty="0"/>
          </a:p>
        </p:txBody>
      </p:sp>
    </p:spTree>
    <p:extLst>
      <p:ext uri="{BB962C8B-B14F-4D97-AF65-F5344CB8AC3E}">
        <p14:creationId xmlns:p14="http://schemas.microsoft.com/office/powerpoint/2010/main" val="3832210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6A3D3-FDA9-D144-B1DA-8136FA46674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45A38B0-E3C2-9F4B-A999-EFE0ACC25E75}"/>
              </a:ext>
            </a:extLst>
          </p:cNvPr>
          <p:cNvSpPr>
            <a:spLocks noGrp="1"/>
          </p:cNvSpPr>
          <p:nvPr>
            <p:ph idx="1"/>
          </p:nvPr>
        </p:nvSpPr>
        <p:spPr/>
        <p:txBody>
          <a:bodyPr>
            <a:normAutofit fontScale="70000" lnSpcReduction="20000"/>
          </a:bodyPr>
          <a:lstStyle/>
          <a:p>
            <a:r>
              <a:rPr lang="en-US" dirty="0"/>
              <a:t>The Pharmaceutics and Compounding Laboratory. https://</a:t>
            </a:r>
            <a:r>
              <a:rPr lang="en-US" dirty="0" err="1"/>
              <a:t>pharmlabs.unc.edu</a:t>
            </a:r>
            <a:r>
              <a:rPr lang="en-US" dirty="0"/>
              <a:t>/labs/</a:t>
            </a:r>
            <a:r>
              <a:rPr lang="en-US" dirty="0" err="1"/>
              <a:t>parenterals</a:t>
            </a:r>
            <a:r>
              <a:rPr lang="en-US" dirty="0"/>
              <a:t>/</a:t>
            </a:r>
            <a:r>
              <a:rPr lang="en-US" dirty="0" err="1"/>
              <a:t>vial.htm</a:t>
            </a:r>
            <a:r>
              <a:rPr lang="en-US" dirty="0"/>
              <a:t>. Accessed May 13, 2018. </a:t>
            </a:r>
          </a:p>
          <a:p>
            <a:r>
              <a:rPr lang="en-US" dirty="0" err="1"/>
              <a:t>CriticalPoint</a:t>
            </a:r>
            <a:r>
              <a:rPr lang="en-US" dirty="0"/>
              <a:t>. Pharmacy OneSource Blog. Clinical Corner: Leveraging Technology to Prevent Catheter-Associated Urinary Tract Infections (CAUTI). http://</a:t>
            </a:r>
            <a:r>
              <a:rPr lang="en-US" dirty="0" err="1"/>
              <a:t>blog.pharmacyonesource.com</a:t>
            </a:r>
            <a:r>
              <a:rPr lang="en-US" dirty="0"/>
              <a:t>/negative-pressure-compounding.-written-by-critical-point. Accessed November 13, 2018. </a:t>
            </a:r>
          </a:p>
          <a:p>
            <a:r>
              <a:rPr lang="en-US" dirty="0"/>
              <a:t>Power LA. Closed-System Transfer Devices for Safe Handling of Injectable Hazardous Drug. https://</a:t>
            </a:r>
            <a:r>
              <a:rPr lang="en-US" dirty="0" err="1"/>
              <a:t>www.pharmacypracticenews.com</a:t>
            </a:r>
            <a:r>
              <a:rPr lang="en-US" dirty="0"/>
              <a:t>/download/CSTD_ppn0613_WM.pdf. https://</a:t>
            </a:r>
            <a:r>
              <a:rPr lang="en-US" dirty="0" err="1"/>
              <a:t>www.pharmacypracticenews.com</a:t>
            </a:r>
            <a:r>
              <a:rPr lang="en-US" dirty="0"/>
              <a:t>/download/CSTD_ppn0613_WM.pdf. Published June 2013. Accessed November 13, 2018. </a:t>
            </a:r>
          </a:p>
          <a:p>
            <a:r>
              <a:rPr lang="en-US" dirty="0"/>
              <a:t>The National Institute for Occupational Safety and Health (NIOSH). Centers for Disease Control and Prevention. https://</a:t>
            </a:r>
            <a:r>
              <a:rPr lang="en-US" dirty="0" err="1"/>
              <a:t>www.cdc.gov</a:t>
            </a:r>
            <a:r>
              <a:rPr lang="en-US" dirty="0"/>
              <a:t>/</a:t>
            </a:r>
            <a:r>
              <a:rPr lang="en-US" dirty="0" err="1"/>
              <a:t>niosh</a:t>
            </a:r>
            <a:r>
              <a:rPr lang="en-US" dirty="0"/>
              <a:t>/topics/</a:t>
            </a:r>
            <a:r>
              <a:rPr lang="en-US" dirty="0" err="1"/>
              <a:t>hazdrug</a:t>
            </a:r>
            <a:r>
              <a:rPr lang="en-US" dirty="0"/>
              <a:t>/</a:t>
            </a:r>
            <a:r>
              <a:rPr lang="en-US" dirty="0" err="1"/>
              <a:t>default.html</a:t>
            </a:r>
            <a:r>
              <a:rPr lang="en-US" dirty="0"/>
              <a:t>. Published November 5, 2018. Accessed November 13, 2018. </a:t>
            </a:r>
          </a:p>
          <a:p>
            <a:r>
              <a:rPr lang="en-US" dirty="0"/>
              <a:t>U.S. Pharmacopeia. USP. http://</a:t>
            </a:r>
            <a:r>
              <a:rPr lang="en-US" dirty="0" err="1"/>
              <a:t>www.usp.org</a:t>
            </a:r>
            <a:r>
              <a:rPr lang="en-US" dirty="0"/>
              <a:t>/. Accessed November 13, 2018. </a:t>
            </a:r>
          </a:p>
          <a:p>
            <a:r>
              <a:rPr lang="en-US" dirty="0"/>
              <a:t>Wilson JP, </a:t>
            </a:r>
            <a:r>
              <a:rPr lang="en-US" dirty="0" err="1"/>
              <a:t>Solimando</a:t>
            </a:r>
            <a:r>
              <a:rPr lang="en-US" dirty="0"/>
              <a:t> DA. Aseptic technique as a safety precaution in the preparation of antineoplastic agents. </a:t>
            </a:r>
            <a:r>
              <a:rPr lang="en-US" i="1" dirty="0"/>
              <a:t>Hospital Pharmacy</a:t>
            </a:r>
            <a:r>
              <a:rPr lang="en-US" dirty="0"/>
              <a:t>. 1981;100:565-566.</a:t>
            </a:r>
          </a:p>
        </p:txBody>
      </p:sp>
    </p:spTree>
    <p:extLst>
      <p:ext uri="{BB962C8B-B14F-4D97-AF65-F5344CB8AC3E}">
        <p14:creationId xmlns:p14="http://schemas.microsoft.com/office/powerpoint/2010/main" val="1489639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3AB7-251F-4026-A1BF-6F3FFB41551C}"/>
              </a:ext>
            </a:extLst>
          </p:cNvPr>
          <p:cNvSpPr>
            <a:spLocks noGrp="1"/>
          </p:cNvSpPr>
          <p:nvPr>
            <p:ph type="title"/>
          </p:nvPr>
        </p:nvSpPr>
        <p:spPr/>
        <p:txBody>
          <a:bodyPr>
            <a:normAutofit/>
          </a:bodyPr>
          <a:lstStyle/>
          <a:p>
            <a:r>
              <a:rPr lang="en-US" dirty="0"/>
              <a:t> Facility HD List </a:t>
            </a:r>
          </a:p>
        </p:txBody>
      </p:sp>
      <p:sp>
        <p:nvSpPr>
          <p:cNvPr id="3" name="Content Placeholder 2">
            <a:extLst>
              <a:ext uri="{FF2B5EF4-FFF2-40B4-BE49-F238E27FC236}">
                <a16:creationId xmlns:a16="http://schemas.microsoft.com/office/drawing/2014/main" id="{02095329-85A2-47EC-8BCC-AC936D9DCBED}"/>
              </a:ext>
            </a:extLst>
          </p:cNvPr>
          <p:cNvSpPr>
            <a:spLocks noGrp="1"/>
          </p:cNvSpPr>
          <p:nvPr>
            <p:ph idx="1"/>
          </p:nvPr>
        </p:nvSpPr>
        <p:spPr/>
        <p:txBody>
          <a:bodyPr>
            <a:normAutofit/>
          </a:bodyPr>
          <a:lstStyle/>
          <a:p>
            <a:r>
              <a:rPr lang="en-US" dirty="0"/>
              <a:t>USP 800 requires individual institutions to maintain a list of HDs</a:t>
            </a:r>
          </a:p>
          <a:p>
            <a:pPr lvl="1"/>
            <a:r>
              <a:rPr lang="en-US" dirty="0"/>
              <a:t>Must include all products on the National Institute for Occupational Safety and Health (NIOSH) list which is separated into 3 categories </a:t>
            </a:r>
          </a:p>
          <a:p>
            <a:pPr lvl="2"/>
            <a:endParaRPr lang="en-US" dirty="0"/>
          </a:p>
          <a:p>
            <a:pPr lvl="1"/>
            <a:endParaRPr lang="en-US" dirty="0"/>
          </a:p>
          <a:p>
            <a:pPr lvl="1"/>
            <a:endParaRPr lang="en-US" dirty="0"/>
          </a:p>
          <a:p>
            <a:pPr lvl="1"/>
            <a:r>
              <a:rPr lang="en-US" dirty="0"/>
              <a:t>Reviewed every 12 months</a:t>
            </a:r>
          </a:p>
          <a:p>
            <a:pPr lvl="1"/>
            <a:r>
              <a:rPr lang="en-US" dirty="0"/>
              <a:t>Any new agent or dosage form used must be reviewed against the institution’s hazardous drug list </a:t>
            </a:r>
          </a:p>
          <a:p>
            <a:pPr lvl="2"/>
            <a:r>
              <a:rPr lang="en-US" dirty="0"/>
              <a:t>If insufficient information is available to classify a drug as hazardous or non-hazardous treat the drug as hazardous until further information is available </a:t>
            </a:r>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p:txBody>
      </p:sp>
      <p:graphicFrame>
        <p:nvGraphicFramePr>
          <p:cNvPr id="4" name="Table 3">
            <a:extLst>
              <a:ext uri="{FF2B5EF4-FFF2-40B4-BE49-F238E27FC236}">
                <a16:creationId xmlns:a16="http://schemas.microsoft.com/office/drawing/2014/main" id="{60B054DF-0E31-4CC7-A2F5-5032ABC12BF0}"/>
              </a:ext>
            </a:extLst>
          </p:cNvPr>
          <p:cNvGraphicFramePr>
            <a:graphicFrameLocks noGrp="1"/>
          </p:cNvGraphicFramePr>
          <p:nvPr>
            <p:extLst/>
          </p:nvPr>
        </p:nvGraphicFramePr>
        <p:xfrm>
          <a:off x="1524000" y="3124200"/>
          <a:ext cx="6096000" cy="10109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972126745"/>
                    </a:ext>
                  </a:extLst>
                </a:gridCol>
                <a:gridCol w="2032000">
                  <a:extLst>
                    <a:ext uri="{9D8B030D-6E8A-4147-A177-3AD203B41FA5}">
                      <a16:colId xmlns:a16="http://schemas.microsoft.com/office/drawing/2014/main" val="4249944174"/>
                    </a:ext>
                  </a:extLst>
                </a:gridCol>
                <a:gridCol w="2032000">
                  <a:extLst>
                    <a:ext uri="{9D8B030D-6E8A-4147-A177-3AD203B41FA5}">
                      <a16:colId xmlns:a16="http://schemas.microsoft.com/office/drawing/2014/main" val="2020907207"/>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t>Table 1: Antineoplastic HD</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Table 2: Non-antineoplastic HD</a:t>
                      </a:r>
                    </a:p>
                  </a:txBody>
                  <a:tcPr/>
                </a:tc>
                <a:tc>
                  <a:txBody>
                    <a:bodyPr/>
                    <a:lstStyle/>
                    <a:p>
                      <a:r>
                        <a:rPr lang="en-US" sz="1800" dirty="0"/>
                        <a:t>Table 3: Reproductive Risks</a:t>
                      </a:r>
                    </a:p>
                  </a:txBody>
                  <a:tcPr/>
                </a:tc>
                <a:extLst>
                  <a:ext uri="{0D108BD9-81ED-4DB2-BD59-A6C34878D82A}">
                    <a16:rowId xmlns:a16="http://schemas.microsoft.com/office/drawing/2014/main" val="2069167131"/>
                  </a:ext>
                </a:extLst>
              </a:tr>
              <a:tr h="370840">
                <a:tc>
                  <a:txBody>
                    <a:bodyPr/>
                    <a:lstStyle/>
                    <a:p>
                      <a:r>
                        <a:rPr lang="en-US" sz="1800" dirty="0"/>
                        <a:t>Ex) bleomycin</a:t>
                      </a:r>
                    </a:p>
                  </a:txBody>
                  <a:tcPr/>
                </a:tc>
                <a:tc>
                  <a:txBody>
                    <a:bodyPr/>
                    <a:lstStyle/>
                    <a:p>
                      <a:r>
                        <a:rPr lang="en-US" sz="1800" dirty="0"/>
                        <a:t>Ex) cyclosporine </a:t>
                      </a:r>
                    </a:p>
                  </a:txBody>
                  <a:tcPr/>
                </a:tc>
                <a:tc>
                  <a:txBody>
                    <a:bodyPr/>
                    <a:lstStyle/>
                    <a:p>
                      <a:r>
                        <a:rPr lang="en-US" sz="1800" dirty="0"/>
                        <a:t>Ex) colchicine </a:t>
                      </a:r>
                    </a:p>
                  </a:txBody>
                  <a:tcPr/>
                </a:tc>
                <a:extLst>
                  <a:ext uri="{0D108BD9-81ED-4DB2-BD59-A6C34878D82A}">
                    <a16:rowId xmlns:a16="http://schemas.microsoft.com/office/drawing/2014/main" val="2811276623"/>
                  </a:ext>
                </a:extLst>
              </a:tr>
            </a:tbl>
          </a:graphicData>
        </a:graphic>
      </p:graphicFrame>
    </p:spTree>
    <p:extLst>
      <p:ext uri="{BB962C8B-B14F-4D97-AF65-F5344CB8AC3E}">
        <p14:creationId xmlns:p14="http://schemas.microsoft.com/office/powerpoint/2010/main" val="1142092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F226F-5B1A-4F48-9C6E-E92DB4A5A802}"/>
              </a:ext>
            </a:extLst>
          </p:cNvPr>
          <p:cNvSpPr>
            <a:spLocks noGrp="1"/>
          </p:cNvSpPr>
          <p:nvPr>
            <p:ph type="title"/>
          </p:nvPr>
        </p:nvSpPr>
        <p:spPr/>
        <p:txBody>
          <a:bodyPr/>
          <a:lstStyle/>
          <a:p>
            <a:r>
              <a:rPr lang="en-US" dirty="0"/>
              <a:t>Policies and Procedures</a:t>
            </a:r>
          </a:p>
        </p:txBody>
      </p:sp>
      <p:sp>
        <p:nvSpPr>
          <p:cNvPr id="3" name="Content Placeholder 2">
            <a:extLst>
              <a:ext uri="{FF2B5EF4-FFF2-40B4-BE49-F238E27FC236}">
                <a16:creationId xmlns:a16="http://schemas.microsoft.com/office/drawing/2014/main" id="{A1CB000B-C685-334B-9B89-ECD908036699}"/>
              </a:ext>
            </a:extLst>
          </p:cNvPr>
          <p:cNvSpPr>
            <a:spLocks noGrp="1"/>
          </p:cNvSpPr>
          <p:nvPr>
            <p:ph idx="1"/>
          </p:nvPr>
        </p:nvSpPr>
        <p:spPr/>
        <p:txBody>
          <a:bodyPr/>
          <a:lstStyle/>
          <a:p>
            <a:r>
              <a:rPr lang="en-US" dirty="0"/>
              <a:t>All staff, especially management, should ensure hazardous drug policies are readily accessible to staff and up to date </a:t>
            </a:r>
          </a:p>
          <a:p>
            <a:r>
              <a:rPr lang="en-US" dirty="0"/>
              <a:t>Requests for alternative duty procedures should be addressed with the human resources department</a:t>
            </a:r>
          </a:p>
          <a:p>
            <a:endParaRPr lang="en-US" dirty="0"/>
          </a:p>
        </p:txBody>
      </p:sp>
    </p:spTree>
    <p:extLst>
      <p:ext uri="{BB962C8B-B14F-4D97-AF65-F5344CB8AC3E}">
        <p14:creationId xmlns:p14="http://schemas.microsoft.com/office/powerpoint/2010/main" val="1717023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1656-A939-5640-8539-0B4FF2A88C01}"/>
              </a:ext>
            </a:extLst>
          </p:cNvPr>
          <p:cNvSpPr>
            <a:spLocks noGrp="1"/>
          </p:cNvSpPr>
          <p:nvPr>
            <p:ph type="title"/>
          </p:nvPr>
        </p:nvSpPr>
        <p:spPr/>
        <p:txBody>
          <a:bodyPr/>
          <a:lstStyle/>
          <a:p>
            <a:r>
              <a:rPr lang="en-US" dirty="0"/>
              <a:t>Assessment of Risk (AOR)</a:t>
            </a:r>
          </a:p>
        </p:txBody>
      </p:sp>
      <p:sp>
        <p:nvSpPr>
          <p:cNvPr id="3" name="Content Placeholder 2">
            <a:extLst>
              <a:ext uri="{FF2B5EF4-FFF2-40B4-BE49-F238E27FC236}">
                <a16:creationId xmlns:a16="http://schemas.microsoft.com/office/drawing/2014/main" id="{3AC65F20-66C9-0E4B-8267-77E3C0D8BDFA}"/>
              </a:ext>
            </a:extLst>
          </p:cNvPr>
          <p:cNvSpPr>
            <a:spLocks noGrp="1"/>
          </p:cNvSpPr>
          <p:nvPr>
            <p:ph idx="1"/>
          </p:nvPr>
        </p:nvSpPr>
        <p:spPr/>
        <p:txBody>
          <a:bodyPr>
            <a:normAutofit/>
          </a:bodyPr>
          <a:lstStyle/>
          <a:p>
            <a:r>
              <a:rPr lang="en-US" dirty="0"/>
              <a:t>NOISH (National Institute for Occupational Safety and Health) puts out a list of hazardous drugs categorized into 3 tables </a:t>
            </a:r>
          </a:p>
          <a:p>
            <a:pPr lvl="1"/>
            <a:r>
              <a:rPr lang="en-US" dirty="0"/>
              <a:t>Table 1: Antineoplastic </a:t>
            </a:r>
          </a:p>
          <a:p>
            <a:pPr lvl="1"/>
            <a:r>
              <a:rPr lang="en-US" dirty="0"/>
              <a:t>Table 2: Non-Antineoplastic </a:t>
            </a:r>
          </a:p>
          <a:p>
            <a:pPr lvl="1"/>
            <a:r>
              <a:rPr lang="en-US" dirty="0"/>
              <a:t>Table 3: Reproductive Risk </a:t>
            </a:r>
          </a:p>
          <a:p>
            <a:r>
              <a:rPr lang="en-US" dirty="0"/>
              <a:t>A hospital must follow USP 800 containment strategies for </a:t>
            </a:r>
          </a:p>
          <a:p>
            <a:pPr lvl="1"/>
            <a:r>
              <a:rPr lang="en-US" dirty="0"/>
              <a:t>All hazardous drug APIs (active pharmaceutical ingredients) </a:t>
            </a:r>
          </a:p>
          <a:p>
            <a:pPr lvl="1"/>
            <a:r>
              <a:rPr lang="en-US" dirty="0"/>
              <a:t>Table 1 drugs that require further manipulation (ex. antineoplastic that has to be injected into an IV bag)</a:t>
            </a:r>
          </a:p>
        </p:txBody>
      </p:sp>
    </p:spTree>
    <p:extLst>
      <p:ext uri="{BB962C8B-B14F-4D97-AF65-F5344CB8AC3E}">
        <p14:creationId xmlns:p14="http://schemas.microsoft.com/office/powerpoint/2010/main" val="2394521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1656-A939-5640-8539-0B4FF2A88C01}"/>
              </a:ext>
            </a:extLst>
          </p:cNvPr>
          <p:cNvSpPr>
            <a:spLocks noGrp="1"/>
          </p:cNvSpPr>
          <p:nvPr>
            <p:ph type="title"/>
          </p:nvPr>
        </p:nvSpPr>
        <p:spPr/>
        <p:txBody>
          <a:bodyPr/>
          <a:lstStyle/>
          <a:p>
            <a:r>
              <a:rPr lang="en-US" dirty="0"/>
              <a:t>Assessment of Risk (AOR)</a:t>
            </a:r>
          </a:p>
        </p:txBody>
      </p:sp>
      <p:sp>
        <p:nvSpPr>
          <p:cNvPr id="3" name="Content Placeholder 2">
            <a:extLst>
              <a:ext uri="{FF2B5EF4-FFF2-40B4-BE49-F238E27FC236}">
                <a16:creationId xmlns:a16="http://schemas.microsoft.com/office/drawing/2014/main" id="{3AC65F20-66C9-0E4B-8267-77E3C0D8BDFA}"/>
              </a:ext>
            </a:extLst>
          </p:cNvPr>
          <p:cNvSpPr>
            <a:spLocks noGrp="1"/>
          </p:cNvSpPr>
          <p:nvPr>
            <p:ph idx="1"/>
          </p:nvPr>
        </p:nvSpPr>
        <p:spPr/>
        <p:txBody>
          <a:bodyPr>
            <a:normAutofit fontScale="85000" lnSpcReduction="20000"/>
          </a:bodyPr>
          <a:lstStyle/>
          <a:p>
            <a:r>
              <a:rPr lang="en-US" dirty="0"/>
              <a:t>A hospital can choose not to utilize all containment strategies listed in USP 800 if an the drug and dosage form meet criteria for one of the following and an AOR is conducted: </a:t>
            </a:r>
          </a:p>
          <a:p>
            <a:pPr lvl="1"/>
            <a:r>
              <a:rPr lang="en-US" dirty="0"/>
              <a:t>“Final dosage forms of compounded HD preparations and conventionally manufactured products” (ex. oral chemotherapy that is only counted and repackaged into unit dose packaging) </a:t>
            </a:r>
          </a:p>
          <a:p>
            <a:pPr lvl="1"/>
            <a:r>
              <a:rPr lang="en-US" dirty="0"/>
              <a:t>NOISH List Table 2 and 3 drugs </a:t>
            </a:r>
          </a:p>
          <a:p>
            <a:r>
              <a:rPr lang="en-US" dirty="0"/>
              <a:t>AOR must document the alternative “work practices” are used for” specific dosage forms to minimize occupational exposure” and must be reviewed annually at minimum </a:t>
            </a:r>
          </a:p>
          <a:p>
            <a:r>
              <a:rPr lang="en-US" dirty="0"/>
              <a:t>AOR must document the following considerations (at a minimum) </a:t>
            </a:r>
          </a:p>
          <a:p>
            <a:pPr lvl="1"/>
            <a:r>
              <a:rPr lang="en-US" dirty="0"/>
              <a:t>Type of Hazardous Drug (NOISH categorization by Table) </a:t>
            </a:r>
          </a:p>
          <a:p>
            <a:pPr lvl="1"/>
            <a:r>
              <a:rPr lang="en-US" dirty="0"/>
              <a:t>Dosage Form </a:t>
            </a:r>
          </a:p>
          <a:p>
            <a:pPr lvl="1"/>
            <a:r>
              <a:rPr lang="en-US" dirty="0"/>
              <a:t>Risk of Exposure </a:t>
            </a:r>
          </a:p>
          <a:p>
            <a:pPr lvl="1"/>
            <a:r>
              <a:rPr lang="en-US" dirty="0"/>
              <a:t>Packaging </a:t>
            </a:r>
          </a:p>
          <a:p>
            <a:pPr lvl="1"/>
            <a:r>
              <a:rPr lang="en-US" dirty="0"/>
              <a:t>Manipulation </a:t>
            </a:r>
          </a:p>
          <a:p>
            <a:endParaRPr lang="en-US" dirty="0"/>
          </a:p>
        </p:txBody>
      </p:sp>
    </p:spTree>
    <p:extLst>
      <p:ext uri="{BB962C8B-B14F-4D97-AF65-F5344CB8AC3E}">
        <p14:creationId xmlns:p14="http://schemas.microsoft.com/office/powerpoint/2010/main" val="194832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0083A-58C7-1E42-866F-1E5350FD83EB}"/>
              </a:ext>
            </a:extLst>
          </p:cNvPr>
          <p:cNvSpPr>
            <a:spLocks noGrp="1"/>
          </p:cNvSpPr>
          <p:nvPr>
            <p:ph type="title"/>
          </p:nvPr>
        </p:nvSpPr>
        <p:spPr/>
        <p:txBody>
          <a:bodyPr>
            <a:normAutofit fontScale="90000"/>
          </a:bodyPr>
          <a:lstStyle/>
          <a:p>
            <a:r>
              <a:rPr lang="en-US" dirty="0"/>
              <a:t>Ordering, Receiving, and Stocking Hazardous Drugs</a:t>
            </a:r>
          </a:p>
        </p:txBody>
      </p:sp>
      <p:sp>
        <p:nvSpPr>
          <p:cNvPr id="3" name="Content Placeholder 2">
            <a:extLst>
              <a:ext uri="{FF2B5EF4-FFF2-40B4-BE49-F238E27FC236}">
                <a16:creationId xmlns:a16="http://schemas.microsoft.com/office/drawing/2014/main" id="{950FEE05-84E7-334A-BB25-DC87B1B60E85}"/>
              </a:ext>
            </a:extLst>
          </p:cNvPr>
          <p:cNvSpPr>
            <a:spLocks noGrp="1"/>
          </p:cNvSpPr>
          <p:nvPr>
            <p:ph idx="1"/>
          </p:nvPr>
        </p:nvSpPr>
        <p:spPr/>
        <p:txBody>
          <a:bodyPr/>
          <a:lstStyle/>
          <a:p>
            <a:r>
              <a:rPr lang="en-US" dirty="0"/>
              <a:t>Ordering</a:t>
            </a:r>
          </a:p>
          <a:p>
            <a:pPr lvl="1"/>
            <a:r>
              <a:rPr lang="en-US" dirty="0"/>
              <a:t>Establish with the suppliers that hazardous drugs “should be received from the supplier in impervious plastic to segregate them from other drugs and to allow for safety in the receiving and internal transfer process.”</a:t>
            </a:r>
          </a:p>
        </p:txBody>
      </p:sp>
    </p:spTree>
    <p:extLst>
      <p:ext uri="{BB962C8B-B14F-4D97-AF65-F5344CB8AC3E}">
        <p14:creationId xmlns:p14="http://schemas.microsoft.com/office/powerpoint/2010/main" val="2846135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0083A-58C7-1E42-866F-1E5350FD83EB}"/>
              </a:ext>
            </a:extLst>
          </p:cNvPr>
          <p:cNvSpPr>
            <a:spLocks noGrp="1"/>
          </p:cNvSpPr>
          <p:nvPr>
            <p:ph type="title"/>
          </p:nvPr>
        </p:nvSpPr>
        <p:spPr/>
        <p:txBody>
          <a:bodyPr>
            <a:normAutofit fontScale="90000"/>
          </a:bodyPr>
          <a:lstStyle/>
          <a:p>
            <a:r>
              <a:rPr lang="en-US" dirty="0"/>
              <a:t>Ordering, Receiving, and Stocking Hazardous Drugs</a:t>
            </a:r>
          </a:p>
        </p:txBody>
      </p:sp>
      <p:sp>
        <p:nvSpPr>
          <p:cNvPr id="3" name="Content Placeholder 2">
            <a:extLst>
              <a:ext uri="{FF2B5EF4-FFF2-40B4-BE49-F238E27FC236}">
                <a16:creationId xmlns:a16="http://schemas.microsoft.com/office/drawing/2014/main" id="{950FEE05-84E7-334A-BB25-DC87B1B60E85}"/>
              </a:ext>
            </a:extLst>
          </p:cNvPr>
          <p:cNvSpPr>
            <a:spLocks noGrp="1"/>
          </p:cNvSpPr>
          <p:nvPr>
            <p:ph idx="1"/>
          </p:nvPr>
        </p:nvSpPr>
        <p:spPr/>
        <p:txBody>
          <a:bodyPr>
            <a:normAutofit lnSpcReduction="10000"/>
          </a:bodyPr>
          <a:lstStyle/>
          <a:p>
            <a:r>
              <a:rPr lang="en-US" dirty="0"/>
              <a:t>Receiving</a:t>
            </a:r>
          </a:p>
          <a:p>
            <a:pPr lvl="1"/>
            <a:r>
              <a:rPr lang="en-US" dirty="0"/>
              <a:t>Hospital must have a designated area for receipt and unpacking of hazardous drugs </a:t>
            </a:r>
          </a:p>
          <a:p>
            <a:pPr lvl="2"/>
            <a:r>
              <a:rPr lang="en-US" dirty="0"/>
              <a:t>A sign designating the entrance to this hazardous drug handling area must be clearly visible </a:t>
            </a:r>
          </a:p>
          <a:p>
            <a:pPr lvl="2"/>
            <a:r>
              <a:rPr lang="en-US" dirty="0"/>
              <a:t>This area must be away from a break room or area where food/drink are consumed </a:t>
            </a:r>
          </a:p>
          <a:p>
            <a:pPr lvl="2"/>
            <a:r>
              <a:rPr lang="en-US" dirty="0"/>
              <a:t>Access to this designated receiving area must be restricted to authorized personnel </a:t>
            </a:r>
          </a:p>
          <a:p>
            <a:pPr lvl="1"/>
            <a:r>
              <a:rPr lang="en-US" dirty="0"/>
              <a:t>“Personal Protective Equipment (PPE), including chemotherapy gloves, must be worn when unpacking hazardous drugs.” </a:t>
            </a:r>
          </a:p>
          <a:p>
            <a:pPr lvl="1"/>
            <a:r>
              <a:rPr lang="en-US" dirty="0"/>
              <a:t>“A spill kit must be accessible in the receiving area.” </a:t>
            </a:r>
          </a:p>
          <a:p>
            <a:pPr lvl="1"/>
            <a:r>
              <a:rPr lang="en-US" dirty="0" err="1"/>
              <a:t>Antineoplastics</a:t>
            </a:r>
            <a:r>
              <a:rPr lang="en-US" dirty="0"/>
              <a:t> and HD APIs must be removed from their shipping container in a neutral or negative pressure area </a:t>
            </a:r>
          </a:p>
          <a:p>
            <a:endParaRPr lang="en-US" dirty="0"/>
          </a:p>
        </p:txBody>
      </p:sp>
    </p:spTree>
    <p:extLst>
      <p:ext uri="{BB962C8B-B14F-4D97-AF65-F5344CB8AC3E}">
        <p14:creationId xmlns:p14="http://schemas.microsoft.com/office/powerpoint/2010/main" val="1150806484"/>
      </p:ext>
    </p:extLst>
  </p:cSld>
  <p:clrMapOvr>
    <a:masterClrMapping/>
  </p:clrMapOvr>
</p:sld>
</file>

<file path=ppt/theme/theme1.xml><?xml version="1.0" encoding="utf-8"?>
<a:theme xmlns:a="http://schemas.openxmlformats.org/drawingml/2006/main" name="Light Template 2 (bottom)">
  <a:themeElements>
    <a:clrScheme name="ASHP Template 1">
      <a:dk1>
        <a:sysClr val="windowText" lastClr="000000"/>
      </a:dk1>
      <a:lt1>
        <a:sysClr val="window" lastClr="FFFFFF"/>
      </a:lt1>
      <a:dk2>
        <a:srgbClr val="1065B5"/>
      </a:dk2>
      <a:lt2>
        <a:srgbClr val="F2762C"/>
      </a:lt2>
      <a:accent1>
        <a:srgbClr val="59C7E2"/>
      </a:accent1>
      <a:accent2>
        <a:srgbClr val="BAE3F7"/>
      </a:accent2>
      <a:accent3>
        <a:srgbClr val="2068BA"/>
      </a:accent3>
      <a:accent4>
        <a:srgbClr val="4A5F70"/>
      </a:accent4>
      <a:accent5>
        <a:srgbClr val="4BACC6"/>
      </a:accent5>
      <a:accent6>
        <a:srgbClr val="F79646"/>
      </a:accent6>
      <a:hlink>
        <a:srgbClr val="2068BA"/>
      </a:hlink>
      <a:folHlink>
        <a:srgbClr val="FDC42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ark Template 2 (bott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um Templat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ight Templat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304FB81109C44CB6B2B9D56EA0DEC0" ma:contentTypeVersion="0" ma:contentTypeDescription="Create a new document." ma:contentTypeScope="" ma:versionID="3b81a052b972ffa185900cd314d19eea">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01839C6-B5AE-4D82-9C0E-0775846E3D05}">
  <ds:schemaRefs>
    <ds:schemaRef ds:uri="http://purl.org/dc/dcmitype/"/>
    <ds:schemaRef ds:uri="http://schemas.microsoft.com/office/2006/documentManagement/types"/>
    <ds:schemaRef ds:uri="http://purl.org/dc/terms/"/>
    <ds:schemaRef ds:uri="http://purl.org/dc/elements/1.1/"/>
    <ds:schemaRef ds:uri="http://schemas.microsoft.com/office/2006/metadata/properties"/>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2A4A145C-D3FF-4A97-924E-B2CE7FAA5160}">
  <ds:schemaRefs>
    <ds:schemaRef ds:uri="http://schemas.microsoft.com/sharepoint/v3/contenttype/forms"/>
  </ds:schemaRefs>
</ds:datastoreItem>
</file>

<file path=customXml/itemProps3.xml><?xml version="1.0" encoding="utf-8"?>
<ds:datastoreItem xmlns:ds="http://schemas.openxmlformats.org/officeDocument/2006/customXml" ds:itemID="{1C241CC7-8910-4ECA-9186-2463AA2A6C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ASHP Template 1</Template>
  <TotalTime>135</TotalTime>
  <Words>976</Words>
  <Application>Microsoft Office PowerPoint</Application>
  <PresentationFormat>On-screen Show (4:3)</PresentationFormat>
  <Paragraphs>264</Paragraphs>
  <Slides>30</Slides>
  <Notes>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30</vt:i4>
      </vt:variant>
    </vt:vector>
  </HeadingPairs>
  <TitlesOfParts>
    <vt:vector size="36" baseType="lpstr">
      <vt:lpstr>Arial</vt:lpstr>
      <vt:lpstr>Calibri</vt:lpstr>
      <vt:lpstr>Light Template 2 (bottom)</vt:lpstr>
      <vt:lpstr>Dark Template 2 (bottom)</vt:lpstr>
      <vt:lpstr>Medium Template 2</vt:lpstr>
      <vt:lpstr>Light Template 2</vt:lpstr>
      <vt:lpstr>Hazardous Drug Compounding  Pharmacy Technician Education</vt:lpstr>
      <vt:lpstr>Table of Contents </vt:lpstr>
      <vt:lpstr>Overview</vt:lpstr>
      <vt:lpstr> Facility HD List </vt:lpstr>
      <vt:lpstr>Policies and Procedures</vt:lpstr>
      <vt:lpstr>Assessment of Risk (AOR)</vt:lpstr>
      <vt:lpstr>Assessment of Risk (AOR)</vt:lpstr>
      <vt:lpstr>Ordering, Receiving, and Stocking Hazardous Drugs</vt:lpstr>
      <vt:lpstr>Ordering, Receiving, and Stocking Hazardous Drugs</vt:lpstr>
      <vt:lpstr>Ordering, Receiving, and Stocking Hazardous Drugs</vt:lpstr>
      <vt:lpstr>Ordering, Receiving, and Stocking Hazardous Drugs</vt:lpstr>
      <vt:lpstr>Ordering, Receiving, and Stocking Hazardous Drugs</vt:lpstr>
      <vt:lpstr>Hand Hygiene</vt:lpstr>
      <vt:lpstr>Use of personal protective equipment (PPE)</vt:lpstr>
      <vt:lpstr>Use of personal protective equipment (PPE)</vt:lpstr>
      <vt:lpstr>Use of personal protective equipment (PPE)</vt:lpstr>
      <vt:lpstr>Respiratory Protection</vt:lpstr>
      <vt:lpstr>PowerPoint Presentation</vt:lpstr>
      <vt:lpstr>Closed System Transfer Devices (CSTDs)</vt:lpstr>
      <vt:lpstr>Closed System Transfer Devices (CSTDs)</vt:lpstr>
      <vt:lpstr>Closed System Transfer Devices (CSTDs)</vt:lpstr>
      <vt:lpstr>Safe Aseptic Practices Using Negative Pressure Technique</vt:lpstr>
      <vt:lpstr>Safe Aseptic Practices Using Negative Pressure Technique (continued)</vt:lpstr>
      <vt:lpstr>Containment, clean up, and disposal procedures</vt:lpstr>
      <vt:lpstr>Containment, clean up, and disposal procedures</vt:lpstr>
      <vt:lpstr>Containment, clean up, and disposal procedures</vt:lpstr>
      <vt:lpstr>Containment, clean up, and disposal procedures</vt:lpstr>
      <vt:lpstr>Containment, clean up, and disposal procedures: Disposal</vt:lpstr>
      <vt:lpstr>Treatment of Personal Contact and Any Unintended Exposure</vt:lpstr>
      <vt:lpstr>References</vt:lpstr>
    </vt:vector>
  </TitlesOfParts>
  <Company>ASHP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Erika Thomas</dc:creator>
  <cp:lastModifiedBy>Erika Thomas</cp:lastModifiedBy>
  <cp:revision>8</cp:revision>
  <dcterms:created xsi:type="dcterms:W3CDTF">2015-10-09T14:57:55Z</dcterms:created>
  <dcterms:modified xsi:type="dcterms:W3CDTF">2019-11-16T03:25:32Z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0x010100ED304FB81109C44CB6B2B9D56EA0DEC0</vt:lpwstr>
  </property>
</Properties>
</file>